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03" r:id="rId2"/>
    <p:sldId id="304" r:id="rId3"/>
    <p:sldId id="30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26" r:id="rId12"/>
    <p:sldId id="315" r:id="rId13"/>
    <p:sldId id="296" r:id="rId14"/>
    <p:sldId id="298" r:id="rId15"/>
    <p:sldId id="299" r:id="rId16"/>
    <p:sldId id="300" r:id="rId17"/>
    <p:sldId id="301" r:id="rId18"/>
    <p:sldId id="297" r:id="rId19"/>
    <p:sldId id="302" r:id="rId20"/>
    <p:sldId id="355" r:id="rId21"/>
    <p:sldId id="321" r:id="rId22"/>
    <p:sldId id="295" r:id="rId23"/>
    <p:sldId id="294" r:id="rId24"/>
    <p:sldId id="329" r:id="rId25"/>
    <p:sldId id="352" r:id="rId26"/>
    <p:sldId id="327" r:id="rId27"/>
    <p:sldId id="318" r:id="rId28"/>
    <p:sldId id="322" r:id="rId29"/>
    <p:sldId id="323" r:id="rId30"/>
    <p:sldId id="328" r:id="rId31"/>
    <p:sldId id="332" r:id="rId32"/>
    <p:sldId id="333" r:id="rId33"/>
    <p:sldId id="334" r:id="rId34"/>
    <p:sldId id="256" r:id="rId35"/>
    <p:sldId id="258" r:id="rId36"/>
    <p:sldId id="259" r:id="rId37"/>
    <p:sldId id="260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25" r:id="rId55"/>
    <p:sldId id="353" r:id="rId56"/>
    <p:sldId id="356" r:id="rId57"/>
    <p:sldId id="357" r:id="rId58"/>
    <p:sldId id="35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6" autoAdjust="0"/>
    <p:restoredTop sz="92157"/>
  </p:normalViewPr>
  <p:slideViewPr>
    <p:cSldViewPr snapToGrid="0" showGuides="1">
      <p:cViewPr varScale="1">
        <p:scale>
          <a:sx n="102" d="100"/>
          <a:sy n="102" d="100"/>
        </p:scale>
        <p:origin x="498" y="102"/>
      </p:cViewPr>
      <p:guideLst>
        <p:guide orient="horz" pos="238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B477A-1ECE-F842-BAC1-7AAA6D1ED4C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B5E26-8E31-7F47-8BD1-0A85BDE3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B5E26-8E31-7F47-8BD1-0A85BDE38E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4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BB5E26-8E31-7F47-8BD1-0A85BDE38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9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E015-9ED6-E184-4941-F405001E2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96B59-BD0A-79FF-9A3D-561E4906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15E4-5352-7C2A-3AD9-59226773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63D6-5C15-06A5-94F6-6A46A95D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F272-F5B6-C786-6E1D-DA79A50A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E9F1-F970-4617-DD9B-3F235D98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06669-C830-C537-D21F-4D2BACF9C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D3C9-4271-8D50-0D2C-DAB33FBC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0CAA-43AF-5B79-0376-9A596F27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1337-AA67-85B2-136E-D36627AF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CB0E5-ECE2-8D31-4716-30F8789AB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6A1D1-9CFB-8A1B-08D5-D0779521B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7FEE9-7CB9-F706-732B-13FB033E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4273-60D6-8504-AB65-B2B87C1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65D1F-EE86-B60A-97CA-8AB109C0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BE68-AAFF-7F05-D696-203D0219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5740-69F8-41C3-39B4-AA26CEDC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CDEF-0C2E-52FD-B60B-2F0E4138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46CF-021C-F334-A4EC-650D6354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7304-84D6-F399-E162-9A2FE55B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6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8B7A-A06E-85C1-17E1-572DB336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5E96-FA98-7463-C69F-AFC6E1CD6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3203-06AC-58F4-486F-EFDE9190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16A6C-B181-5622-0AFE-27038F8A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FF24-2ACD-5717-0735-F7CA819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3F8-C9A9-04E8-845C-98EF9FF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D539F-70BA-378B-CC4D-0BA0FF9C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90EA-2528-8159-8FBE-AE0AF18DB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8672-FD96-C38A-8992-712B69F9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4460-A75D-C34A-7827-943354A2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E56D-C376-6A94-E42F-26561E8E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2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03CF-73DE-C8FB-175D-886112DA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E56AC-AA5A-2852-C589-6EC49140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00CB-2A74-D834-1802-67A76C828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0BBE0-F4B5-0565-486B-CD70BA1AE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A1F72-D89E-DEA3-3ADC-BD2374B2F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7C467-F3DE-7B1A-CAFC-DF5FA335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25F71-16A3-E842-497E-16C1A74F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B443C-486B-3A04-CEE4-42CD0087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C937-D8AB-B015-F5C3-AA7A263F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CF785-1A71-6EBE-4FFD-4CA1E255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37CF-E44C-800B-0FDE-FD08108E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5C079-C947-9797-FD07-51E58A7C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D58B7-9355-9492-C206-D8CE5CE8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448DB-3C49-2287-7CD3-A29723C4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AA3A-0F33-1F2B-CBFF-19B7B5E4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AD2E-B52C-8CB0-83C8-862072F8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59C6-408F-53F5-378B-8DF1BC53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7ACE3-E84D-090A-2B49-C3D06E0D9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8AF16-5425-D671-64B2-F3143A15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03C9-A320-4284-432F-FAE48C67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69F9-6C5A-6A93-C496-8284EBF8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DA8C-7F54-7C23-6B97-FF9EC0F7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4CB0DC-44E2-0A51-B7A9-234511832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50AB3-D05D-CA79-80FB-268D5598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84580-8D74-2A36-8BD1-A44A6C9A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0303-0DB4-2EE3-2882-E77C1782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6A172-3A44-6726-66FD-23C9C214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CD7A6-FBFB-CD4F-2EE7-74501AB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BFB7-3A09-E419-E895-92954407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3521B-585B-F50F-A5B4-A7CE1BC0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08543-B643-6B41-A6A5-B43508ED614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27EA-6074-855C-BB97-9BC8A2A3B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D2EDC-E1E6-C715-45BF-DDC56491A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E61B1-64AC-3941-BCDD-75D7F2E05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17/06/relationships/model3d" Target="../media/model3d4.glb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17.png"/><Relationship Id="rId3" Type="http://schemas.microsoft.com/office/2017/06/relationships/model3d" Target="../media/model3d3.glb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microsoft.com/office/2017/06/relationships/model3d" Target="../media/model3d2.glb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17/06/relationships/model3d" Target="../media/model3d3.glb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17/06/relationships/model3d" Target="../media/model3d1.glb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17/06/relationships/model3d" Target="../media/model3d1.glb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17/06/relationships/model3d" Target="../media/model3d3.glb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17/06/relationships/model3d" Target="../media/model3d3.glb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17/06/relationships/model3d" Target="../media/model3d3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17/06/relationships/model3d" Target="../media/model3d3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17/06/relationships/model3d" Target="../media/model3d3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17/06/relationships/model3d" Target="../media/model3d3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3.png"/><Relationship Id="rId4" Type="http://schemas.microsoft.com/office/2017/06/relationships/model3d" Target="../media/model3d3.glb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17/06/relationships/model3d" Target="../media/model3d2.glb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17/06/relationships/model3d" Target="../media/model3d3.glb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17/06/relationships/model3d" Target="../media/model3d3.glb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17/06/relationships/model3d" Target="../media/model3d3.glb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7/06/relationships/model3d" Target="../media/model3d3.glb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17/06/relationships/model3d" Target="../media/model3d3.glb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17/06/relationships/model3d" Target="../media/model3d1.glb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microsoft.com/office/2017/06/relationships/model3d" Target="../media/model3d1.glb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9.png"/><Relationship Id="rId5" Type="http://schemas.microsoft.com/office/2017/06/relationships/model3d" Target="../media/model3d1.glb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9.png"/><Relationship Id="rId5" Type="http://schemas.microsoft.com/office/2017/06/relationships/model3d" Target="../media/model3d1.glb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17/06/relationships/model3d" Target="../media/model3d1.glb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1.png"/><Relationship Id="rId5" Type="http://schemas.microsoft.com/office/2017/06/relationships/model3d" Target="../media/model3d1.glb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microsoft.com/office/2017/06/relationships/model3d" Target="../media/model3d1.glb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microsoft.com/office/2017/06/relationships/model3d" Target="../media/model3d1.glb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microsoft.com/office/2017/06/relationships/model3d" Target="../media/model3d1.glb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microsoft.com/office/2017/06/relationships/model3d" Target="../media/model3d1.glb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27468" y="442442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IGHT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9E5C8-8FD1-ABF1-E363-D34A7CAC8333}"/>
              </a:ext>
            </a:extLst>
          </p:cNvPr>
          <p:cNvSpPr txBox="1"/>
          <p:nvPr/>
        </p:nvSpPr>
        <p:spPr>
          <a:xfrm>
            <a:off x="7428726" y="5018727"/>
            <a:ext cx="33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077BAS005 BIBEK YONZAN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D258B-8137-CD4D-9062-C568F47DCC11}"/>
              </a:ext>
            </a:extLst>
          </p:cNvPr>
          <p:cNvSpPr txBox="1"/>
          <p:nvPr/>
        </p:nvSpPr>
        <p:spPr>
          <a:xfrm>
            <a:off x="7428726" y="5382613"/>
            <a:ext cx="39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077BAS023 MANISH TAJPURIYA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1332A-3760-2F0D-3CE1-29C36A32A9F8}"/>
              </a:ext>
            </a:extLst>
          </p:cNvPr>
          <p:cNvSpPr txBox="1"/>
          <p:nvPr/>
        </p:nvSpPr>
        <p:spPr>
          <a:xfrm>
            <a:off x="7428726" y="5751945"/>
            <a:ext cx="45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077BAS042 SIMONKRITH LAMICHHANE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6057C-E3D7-9667-3D41-D1B6A8EACE92}"/>
              </a:ext>
            </a:extLst>
          </p:cNvPr>
          <p:cNvSpPr txBox="1"/>
          <p:nvPr/>
        </p:nvSpPr>
        <p:spPr>
          <a:xfrm>
            <a:off x="7428726" y="6121420"/>
            <a:ext cx="401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077BAS043 SIMRAN PAUDEL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295834" y="442443"/>
            <a:ext cx="67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FL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93421-098D-C169-423C-B6BA690E2560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alpha val="0"/>
                  </a:schemeClr>
                </a:solidFill>
                <a:latin typeface="Avenir Next" panose="020B0503020202020204" pitchFamily="34" charset="0"/>
              </a:rPr>
              <a:t>     </a:t>
            </a:r>
            <a:r>
              <a:rPr lang="en-US" sz="2400" b="1" dirty="0">
                <a:solidFill>
                  <a:schemeClr val="tx1">
                    <a:alpha val="0"/>
                  </a:schemeClr>
                </a:solidFill>
                <a:latin typeface="Avenir Next" panose="020B0503020202020204" pitchFamily="34" charset="0"/>
              </a:rPr>
              <a:t>YING FOX</a:t>
            </a:r>
          </a:p>
        </p:txBody>
      </p:sp>
    </p:spTree>
    <p:extLst>
      <p:ext uri="{BB962C8B-B14F-4D97-AF65-F5344CB8AC3E}">
        <p14:creationId xmlns:p14="http://schemas.microsoft.com/office/powerpoint/2010/main" val="192380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B279-BEEB-FDD2-2CEC-E22D62D4EC5D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DC560F-5F3C-700F-2147-51B8BAD64E19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204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W7/W6 = 0.995</a:t>
            </a: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E6FC-0430-3BF2-99D6-4DD30BDE748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34637-4CBE-384C-7D76-C26041290985}"/>
              </a:ext>
            </a:extLst>
          </p:cNvPr>
          <p:cNvSpPr txBox="1"/>
          <p:nvPr/>
        </p:nvSpPr>
        <p:spPr>
          <a:xfrm>
            <a:off x="1625600" y="2711450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3232F-03EA-3F73-05C9-B9E037251769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39B406-8E81-FB4C-150D-0941E0A4E000}"/>
              </a:ext>
            </a:extLst>
          </p:cNvPr>
          <p:cNvSpPr txBox="1"/>
          <p:nvPr/>
        </p:nvSpPr>
        <p:spPr>
          <a:xfrm>
            <a:off x="4108448" y="270705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W4/W3 = 0.9849</a:t>
            </a: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02D03-E06A-9CDE-09F6-9335191D68F9}"/>
              </a:ext>
            </a:extLst>
          </p:cNvPr>
          <p:cNvSpPr txBox="1"/>
          <p:nvPr/>
        </p:nvSpPr>
        <p:spPr>
          <a:xfrm>
            <a:off x="6288495" y="2053790"/>
            <a:ext cx="191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W5/W4 = 0.9999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W6/W5 = 0.8588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692B26-0FB5-B4B6-90CF-E2B2F1B3093C}"/>
              </a:ext>
            </a:extLst>
          </p:cNvPr>
          <p:cNvSpPr txBox="1"/>
          <p:nvPr/>
        </p:nvSpPr>
        <p:spPr>
          <a:xfrm>
            <a:off x="1946504" y="3811767"/>
            <a:ext cx="1749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accent1">
                  <a:alpha val="0"/>
                </a:schemeClr>
              </a:solidFill>
              <a:latin typeface="Avenir Next Demi Bold" panose="020B0503020202020204" pitchFamily="34" charset="0"/>
            </a:endParaRPr>
          </a:p>
          <a:p>
            <a:r>
              <a:rPr lang="en-US" sz="1400" b="1" dirty="0" err="1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Wto</a:t>
            </a:r>
            <a:r>
              <a:rPr lang="en-US" sz="14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 = 2950 kg </a:t>
            </a:r>
          </a:p>
          <a:p>
            <a:r>
              <a:rPr lang="en-US" sz="1400" b="1" dirty="0" err="1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Wf</a:t>
            </a:r>
            <a:r>
              <a:rPr lang="en-US" sz="14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 = 578.3475 kg </a:t>
            </a:r>
          </a:p>
          <a:p>
            <a:r>
              <a:rPr lang="en-US" sz="14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We = 2371.653</a:t>
            </a:r>
          </a:p>
        </p:txBody>
      </p:sp>
    </p:spTree>
    <p:extLst>
      <p:ext uri="{BB962C8B-B14F-4D97-AF65-F5344CB8AC3E}">
        <p14:creationId xmlns:p14="http://schemas.microsoft.com/office/powerpoint/2010/main" val="259841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B279-BEEB-FDD2-2CEC-E22D62D4EC5D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DC560F-5F3C-700F-2147-51B8BAD64E19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2ACA04-5A61-0D04-E768-0DE02B466330}"/>
              </a:ext>
            </a:extLst>
          </p:cNvPr>
          <p:cNvSpPr txBox="1"/>
          <p:nvPr/>
        </p:nvSpPr>
        <p:spPr>
          <a:xfrm>
            <a:off x="8605520" y="3481144"/>
            <a:ext cx="204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W7/W6 = 0.995</a:t>
            </a: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E6FC-0430-3BF2-99D6-4DD30BDE748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34637-4CBE-384C-7D76-C26041290985}"/>
              </a:ext>
            </a:extLst>
          </p:cNvPr>
          <p:cNvSpPr txBox="1"/>
          <p:nvPr/>
        </p:nvSpPr>
        <p:spPr>
          <a:xfrm>
            <a:off x="1625600" y="2711450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3232F-03EA-3F73-05C9-B9E037251769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39B406-8E81-FB4C-150D-0941E0A4E000}"/>
              </a:ext>
            </a:extLst>
          </p:cNvPr>
          <p:cNvSpPr txBox="1"/>
          <p:nvPr/>
        </p:nvSpPr>
        <p:spPr>
          <a:xfrm>
            <a:off x="4108448" y="270705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W4/W3 = 0.9849</a:t>
            </a: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02D03-E06A-9CDE-09F6-9335191D68F9}"/>
              </a:ext>
            </a:extLst>
          </p:cNvPr>
          <p:cNvSpPr txBox="1"/>
          <p:nvPr/>
        </p:nvSpPr>
        <p:spPr>
          <a:xfrm>
            <a:off x="6288495" y="2053790"/>
            <a:ext cx="191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W5/W4 = 0.9999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W6/W5 = 0.8588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F8571-39AA-DBA0-5107-808C60D30DE1}"/>
              </a:ext>
            </a:extLst>
          </p:cNvPr>
          <p:cNvSpPr txBox="1"/>
          <p:nvPr/>
        </p:nvSpPr>
        <p:spPr>
          <a:xfrm>
            <a:off x="2770302" y="3811767"/>
            <a:ext cx="1749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  <a:p>
            <a:r>
              <a:rPr lang="en-US" sz="1400" b="1" dirty="0" err="1">
                <a:latin typeface="Avenir Next Demi Bold" panose="020B0503020202020204" pitchFamily="34" charset="0"/>
              </a:rPr>
              <a:t>Wto</a:t>
            </a:r>
            <a:r>
              <a:rPr lang="en-US" sz="1400" b="1" dirty="0">
                <a:latin typeface="Avenir Next Demi Bold" panose="020B0503020202020204" pitchFamily="34" charset="0"/>
              </a:rPr>
              <a:t> = 2950 kg </a:t>
            </a:r>
          </a:p>
          <a:p>
            <a:endParaRPr lang="en-US" sz="1400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5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6FD9A-59E1-502E-CEDC-3711A991C34E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8A54FA-A3D2-1857-5CEE-A1B58DA59A7D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3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/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68A68C-124F-19A3-93F7-F46F47C58B3D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pic>
        <p:nvPicPr>
          <p:cNvPr id="13" name="output" descr="output">
            <a:hlinkClick r:id="" action="ppaction://media"/>
            <a:extLst>
              <a:ext uri="{FF2B5EF4-FFF2-40B4-BE49-F238E27FC236}">
                <a16:creationId xmlns:a16="http://schemas.microsoft.com/office/drawing/2014/main" id="{378FE5AD-8A02-F2B5-5BAB-4C1F56C3B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8307" y="2915167"/>
            <a:ext cx="3179095" cy="15630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2EF2AA-33D4-275D-B0B5-C44F2088007B}"/>
              </a:ext>
            </a:extLst>
          </p:cNvPr>
          <p:cNvSpPr txBox="1"/>
          <p:nvPr/>
        </p:nvSpPr>
        <p:spPr>
          <a:xfrm>
            <a:off x="1625600" y="261874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F3024-D09C-1109-D0EE-90ADC910A8C8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4894CC-9A6D-8E49-36A1-CF683845DB38}"/>
              </a:ext>
            </a:extLst>
          </p:cNvPr>
          <p:cNvSpPr txBox="1"/>
          <p:nvPr/>
        </p:nvSpPr>
        <p:spPr>
          <a:xfrm>
            <a:off x="4108448" y="270705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W4/W3 = 0.9849</a:t>
            </a: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5EB6AC-8BDA-5B89-7D1A-54CE41DEEAD7}"/>
              </a:ext>
            </a:extLst>
          </p:cNvPr>
          <p:cNvSpPr txBox="1"/>
          <p:nvPr/>
        </p:nvSpPr>
        <p:spPr>
          <a:xfrm>
            <a:off x="8820673" y="3481144"/>
            <a:ext cx="204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venir Next Demi Bold" panose="020B0503020202020204" pitchFamily="34" charset="0"/>
              </a:rPr>
              <a:t>Descent &amp; Land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W7/W6 = 0.995</a:t>
            </a: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2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0DB97-3C27-920C-5A12-79C6584CABB3}"/>
              </a:ext>
            </a:extLst>
          </p:cNvPr>
          <p:cNvSpPr txBox="1"/>
          <p:nvPr/>
        </p:nvSpPr>
        <p:spPr>
          <a:xfrm>
            <a:off x="6288495" y="2053790"/>
            <a:ext cx="191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W5/W4 = 0.9999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W6/W5 = 0.8588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874E32-D671-DB9C-2638-EC0690E515CC}"/>
              </a:ext>
            </a:extLst>
          </p:cNvPr>
          <p:cNvSpPr txBox="1"/>
          <p:nvPr/>
        </p:nvSpPr>
        <p:spPr>
          <a:xfrm>
            <a:off x="2770302" y="3811767"/>
            <a:ext cx="1749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  <a:p>
            <a:r>
              <a:rPr lang="en-US" sz="1400" b="1" dirty="0" err="1">
                <a:latin typeface="Avenir Next Demi Bold" panose="020B0503020202020204" pitchFamily="34" charset="0"/>
              </a:rPr>
              <a:t>Wto</a:t>
            </a:r>
            <a:r>
              <a:rPr lang="en-US" sz="1400" b="1" dirty="0">
                <a:latin typeface="Avenir Next Demi Bold" panose="020B0503020202020204" pitchFamily="34" charset="0"/>
              </a:rPr>
              <a:t> = 2950 kg </a:t>
            </a:r>
          </a:p>
          <a:p>
            <a:r>
              <a:rPr lang="en-US" sz="1400" b="1" dirty="0">
                <a:latin typeface="Avenir Next Demi Bold" panose="020B0503020202020204" pitchFamily="34" charset="0"/>
              </a:rPr>
              <a:t> </a:t>
            </a:r>
          </a:p>
          <a:p>
            <a:endParaRPr lang="en-US" sz="1400" b="1" dirty="0"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18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A7869A-AF56-9CAA-B746-FB18CD4D6C4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273375-085B-9A24-40BE-4647D8484BD3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338307-4BEB-9044-4BE3-28477E48E3D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C81EB1-2B6B-E4F2-964E-0ADBEE5C3C2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886B82-9188-E0EA-B79D-FAD6B409666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34CCAB-FB48-4484-94B0-BC5B6FA4601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63567B-CCC4-BC37-4898-7A4DEDAF8FA8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621160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6211365" y="2464860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6211365" y="2457985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6211365" y="369770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6211365" y="33941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6211365" y="310195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6211365" y="2779972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6211365" y="2464860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6211365" y="3704579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6211365" y="34010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6211365" y="3108834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6211365" y="2786847"/>
            <a:ext cx="104172" cy="104172"/>
          </a:xfrm>
          <a:prstGeom prst="ellips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49283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73255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4290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81481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24859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72567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4221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280794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622900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622900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622900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7E927F-2D94-B235-702B-CC72158EB974}"/>
              </a:ext>
            </a:extLst>
          </p:cNvPr>
          <p:cNvSpPr/>
          <p:nvPr/>
        </p:nvSpPr>
        <p:spPr>
          <a:xfrm>
            <a:off x="6211365" y="2463038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8C912AC-154D-0073-3D05-B1071E9187C9}"/>
              </a:ext>
            </a:extLst>
          </p:cNvPr>
          <p:cNvSpPr/>
          <p:nvPr/>
        </p:nvSpPr>
        <p:spPr>
          <a:xfrm>
            <a:off x="6211365" y="370275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20253-BFEB-3464-DA27-2CBE502E8BA5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095852-B069-E88E-E129-07EC0F54CCA1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C24327-2532-A3DB-B845-C1B01440D3FE}"/>
              </a:ext>
            </a:extLst>
          </p:cNvPr>
          <p:cNvSpPr/>
          <p:nvPr/>
        </p:nvSpPr>
        <p:spPr>
          <a:xfrm>
            <a:off x="6211365" y="33992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63C697-5374-BD6A-C5B3-3C82E64C291A}"/>
              </a:ext>
            </a:extLst>
          </p:cNvPr>
          <p:cNvSpPr/>
          <p:nvPr/>
        </p:nvSpPr>
        <p:spPr>
          <a:xfrm>
            <a:off x="6211365" y="310701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403192-4691-064C-F5CD-2EB92FB45AF5}"/>
              </a:ext>
            </a:extLst>
          </p:cNvPr>
          <p:cNvSpPr/>
          <p:nvPr/>
        </p:nvSpPr>
        <p:spPr>
          <a:xfrm>
            <a:off x="6211365" y="278502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CA588-E7CD-8AF3-5EE7-6D522CB35119}"/>
              </a:ext>
            </a:extLst>
          </p:cNvPr>
          <p:cNvGrpSpPr/>
          <p:nvPr/>
        </p:nvGrpSpPr>
        <p:grpSpPr>
          <a:xfrm>
            <a:off x="7305665" y="2463038"/>
            <a:ext cx="104172" cy="1343891"/>
            <a:chOff x="6211365" y="2463038"/>
            <a:chExt cx="104172" cy="13438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C827DE-F823-3C6C-0007-0A480B2D2C82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E7B96D-51F2-02B7-5A18-C6E2055E8D98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04FC32-E65D-BC90-19C1-CFEAFF3B734C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EA63F-F8B9-10EE-D06F-D657D41839D6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F7E828-F61B-DD8C-887A-9DD7F2567C60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F9CB50-A8E7-D3ED-D081-09DFE4CAFBE7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7A6FEB-5DE0-E604-798B-970B26A9FA90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0672-6FEA-9121-5E19-C687E8158F06}"/>
              </a:ext>
            </a:extLst>
          </p:cNvPr>
          <p:cNvGrpSpPr/>
          <p:nvPr/>
        </p:nvGrpSpPr>
        <p:grpSpPr>
          <a:xfrm>
            <a:off x="5117065" y="2487152"/>
            <a:ext cx="104172" cy="1343891"/>
            <a:chOff x="6211365" y="2463038"/>
            <a:chExt cx="104172" cy="13438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E4049-2D4F-0D4A-C1E3-457D62F2E530}"/>
                </a:ext>
              </a:extLst>
            </p:cNvPr>
            <p:cNvSpPr/>
            <p:nvPr/>
          </p:nvSpPr>
          <p:spPr>
            <a:xfrm>
              <a:off x="6211365" y="2463038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4E1D63-D9D5-3196-208F-2ACA059906D6}"/>
                </a:ext>
              </a:extLst>
            </p:cNvPr>
            <p:cNvSpPr/>
            <p:nvPr/>
          </p:nvSpPr>
          <p:spPr>
            <a:xfrm>
              <a:off x="6211365" y="3702757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58D214-5FB3-077D-A28B-646CF5A8777D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FB704B-67D9-6F60-894D-42F9C6C35158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D24E7-0853-C3B6-393C-044F148FA634}"/>
                </a:ext>
              </a:extLst>
            </p:cNvPr>
            <p:cNvSpPr/>
            <p:nvPr/>
          </p:nvSpPr>
          <p:spPr>
            <a:xfrm>
              <a:off x="6211365" y="33992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EFE2B3-FDED-78FB-B7F3-F696285624E1}"/>
                </a:ext>
              </a:extLst>
            </p:cNvPr>
            <p:cNvSpPr/>
            <p:nvPr/>
          </p:nvSpPr>
          <p:spPr>
            <a:xfrm>
              <a:off x="6211365" y="3107012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135E4E-F656-D74A-E763-D526485C56A8}"/>
                </a:ext>
              </a:extLst>
            </p:cNvPr>
            <p:cNvSpPr/>
            <p:nvPr/>
          </p:nvSpPr>
          <p:spPr>
            <a:xfrm>
              <a:off x="6211365" y="2785025"/>
              <a:ext cx="104172" cy="104172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C45B630C-F211-7F41-C909-A897E372B6E8}"/>
              </a:ext>
            </a:extLst>
          </p:cNvPr>
          <p:cNvSpPr/>
          <p:nvPr/>
        </p:nvSpPr>
        <p:spPr>
          <a:xfrm>
            <a:off x="3782979" y="278956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DBA767-899E-C41D-E67A-8921E3D0B332}"/>
              </a:ext>
            </a:extLst>
          </p:cNvPr>
          <p:cNvSpPr/>
          <p:nvPr/>
        </p:nvSpPr>
        <p:spPr>
          <a:xfrm>
            <a:off x="3782979" y="3429000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D1664E-1F9A-4542-6B8C-D405BA7FE556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433315-5391-1076-7CBC-D481FF68E2E5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55C22-D7CE-84A3-389B-AFFDCC297412}"/>
              </a:ext>
            </a:extLst>
          </p:cNvPr>
          <p:cNvSpPr/>
          <p:nvPr/>
        </p:nvSpPr>
        <p:spPr>
          <a:xfrm>
            <a:off x="3782979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90742F-05A8-78EF-D3AA-DAEB14C4050A}"/>
              </a:ext>
            </a:extLst>
          </p:cNvPr>
          <p:cNvSpPr/>
          <p:nvPr/>
        </p:nvSpPr>
        <p:spPr>
          <a:xfrm>
            <a:off x="3782979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5CF85BD-6736-7270-85AB-9D2C669C79DE}"/>
              </a:ext>
            </a:extLst>
          </p:cNvPr>
          <p:cNvSpPr/>
          <p:nvPr/>
        </p:nvSpPr>
        <p:spPr>
          <a:xfrm>
            <a:off x="3782979" y="294876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E730AE-BE3E-16B1-77BA-91FC4CC9A9E2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08C4910-33C8-B269-E31D-10B49D57A878}"/>
              </a:ext>
            </a:extLst>
          </p:cNvPr>
          <p:cNvSpPr/>
          <p:nvPr/>
        </p:nvSpPr>
        <p:spPr>
          <a:xfrm>
            <a:off x="2809702" y="313680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6DD878-43F0-9CF4-B3E3-68B8C672CA56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C9A04C-B48F-4491-EC63-1110875BBFC5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8B4959-5FF0-3A99-D6A4-2CEFBB411341}"/>
              </a:ext>
            </a:extLst>
          </p:cNvPr>
          <p:cNvSpPr/>
          <p:nvPr/>
        </p:nvSpPr>
        <p:spPr>
          <a:xfrm>
            <a:off x="2809702" y="3123004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61F52E-63A1-AD20-8B0F-87E073A5A0AC}"/>
              </a:ext>
            </a:extLst>
          </p:cNvPr>
          <p:cNvSpPr/>
          <p:nvPr/>
        </p:nvSpPr>
        <p:spPr>
          <a:xfrm>
            <a:off x="2809702" y="312993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30F01D-77D7-D018-B2DF-5715EBEDBFCE}"/>
              </a:ext>
            </a:extLst>
          </p:cNvPr>
          <p:cNvSpPr/>
          <p:nvPr/>
        </p:nvSpPr>
        <p:spPr>
          <a:xfrm>
            <a:off x="2809702" y="3128687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0E4AD-4D4C-B7C5-FE6F-8E02B5081801}"/>
              </a:ext>
            </a:extLst>
          </p:cNvPr>
          <p:cNvSpPr/>
          <p:nvPr/>
        </p:nvSpPr>
        <p:spPr>
          <a:xfrm>
            <a:off x="8622900" y="2487152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1BB18D-988B-50C0-519C-3BADC19EAA1C}"/>
              </a:ext>
            </a:extLst>
          </p:cNvPr>
          <p:cNvSpPr/>
          <p:nvPr/>
        </p:nvSpPr>
        <p:spPr>
          <a:xfrm>
            <a:off x="8622900" y="3726871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359B8E-34CD-2324-413D-C45534D2B870}"/>
              </a:ext>
            </a:extLst>
          </p:cNvPr>
          <p:cNvSpPr/>
          <p:nvPr/>
        </p:nvSpPr>
        <p:spPr>
          <a:xfrm>
            <a:off x="8114608" y="3131126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2A8F7B-2D78-EF6F-E9B5-C8B9BF1424F5}"/>
              </a:ext>
            </a:extLst>
          </p:cNvPr>
          <p:cNvSpPr/>
          <p:nvPr/>
        </p:nvSpPr>
        <p:spPr>
          <a:xfrm>
            <a:off x="8114608" y="2946445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CE4F38A-15AA-A6A0-5FB2-6B02D52B7A8B}"/>
              </a:ext>
            </a:extLst>
          </p:cNvPr>
          <p:cNvSpPr/>
          <p:nvPr/>
        </p:nvSpPr>
        <p:spPr>
          <a:xfrm>
            <a:off x="8407005" y="34233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7959A3-48D8-98B5-082E-D7058932A91A}"/>
              </a:ext>
            </a:extLst>
          </p:cNvPr>
          <p:cNvSpPr/>
          <p:nvPr/>
        </p:nvSpPr>
        <p:spPr>
          <a:xfrm>
            <a:off x="8099712" y="3282903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1BA70-3F83-8DC2-6713-A193579A741F}"/>
              </a:ext>
            </a:extLst>
          </p:cNvPr>
          <p:cNvSpPr/>
          <p:nvPr/>
        </p:nvSpPr>
        <p:spPr>
          <a:xfrm>
            <a:off x="8347879" y="2809139"/>
            <a:ext cx="104172" cy="10417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3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203559"/>
                  </p:ext>
                </p:extLst>
              </p:nvPr>
            </p:nvGraphicFramePr>
            <p:xfrm rot="16200000">
              <a:off x="5631598" y="7568927"/>
              <a:ext cx="1679868" cy="1705470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B860B21-1417-762D-EE6B-9429798E4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631598" y="756892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590375"/>
                  </p:ext>
                </p:extLst>
              </p:nvPr>
            </p:nvGraphicFramePr>
            <p:xfrm rot="5400000">
              <a:off x="5631604" y="-2405018"/>
              <a:ext cx="1679862" cy="170546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9488FA-70AE-E28F-913F-941486557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631604" y="-2405018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258243"/>
                  </p:ext>
                </p:extLst>
              </p:nvPr>
            </p:nvGraphicFramePr>
            <p:xfrm rot="5400000" flipH="1">
              <a:off x="7746569" y="7262935"/>
              <a:ext cx="782163" cy="1246591"/>
            </p:xfrm>
            <a:graphic>
              <a:graphicData uri="http://schemas.microsoft.com/office/drawing/2017/model3d">
                <am3d:model3d r:embed="rId6">
                  <am3d:spPr>
                    <a:xfrm rot="5400000" flipH="1">
                      <a:off x="0" y="0"/>
                      <a:ext cx="782163" cy="1246591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EEAC711-07F0-52E5-FEF8-85018E2F0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 flipH="1">
                <a:off x="7746569" y="7262935"/>
                <a:ext cx="782163" cy="124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1963822"/>
                  </p:ext>
                </p:extLst>
              </p:nvPr>
            </p:nvGraphicFramePr>
            <p:xfrm rot="5400000">
              <a:off x="7768121" y="-1701096"/>
              <a:ext cx="739059" cy="1238424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238FEA9-F5FF-3C25-A1E3-65E953C55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7768121" y="-170109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9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81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59C1F-9FE1-7054-8B42-39FE5F06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809702" y="743064"/>
            <a:ext cx="5947162" cy="4832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0313435"/>
                  </p:ext>
                </p:extLst>
              </p:nvPr>
            </p:nvGraphicFramePr>
            <p:xfrm rot="5400000" flipH="1">
              <a:off x="7768120" y="3323892"/>
              <a:ext cx="739062" cy="1238424"/>
            </p:xfrm>
            <a:graphic>
              <a:graphicData uri="http://schemas.microsoft.com/office/drawing/2017/model3d">
                <am3d:model3d r:embed="rId3">
                  <am3d:spPr>
                    <a:xfrm rot="5400000" flipH="1">
                      <a:off x="0" y="0"/>
                      <a:ext cx="739062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B2CF577-082E-3533-A321-858569B1D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 flipH="1">
                <a:off x="7768120" y="3323892"/>
                <a:ext cx="739062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98140"/>
                  </p:ext>
                </p:extLst>
              </p:nvPr>
            </p:nvGraphicFramePr>
            <p:xfrm rot="5400000">
              <a:off x="7768121" y="1753306"/>
              <a:ext cx="739059" cy="123842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739059" cy="123842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0007" ay="21594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8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544C7226-E672-CA6D-7E95-723E670A2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7768121" y="1753306"/>
                <a:ext cx="739059" cy="12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11733"/>
                  </p:ext>
                </p:extLst>
              </p:nvPr>
            </p:nvGraphicFramePr>
            <p:xfrm rot="16200000">
              <a:off x="5631598" y="3728447"/>
              <a:ext cx="1679868" cy="1705470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679868" cy="170547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15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181853A-BD1C-8E37-40B6-96FF83EB1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5631598" y="3728447"/>
                <a:ext cx="1679868" cy="1705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5479810"/>
                  </p:ext>
                </p:extLst>
              </p:nvPr>
            </p:nvGraphicFramePr>
            <p:xfrm rot="5400000">
              <a:off x="5631604" y="884280"/>
              <a:ext cx="1679862" cy="1705464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679862" cy="170546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94" ay="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1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B0F2C96-1792-4C29-1547-98664DB98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631604" y="884280"/>
                <a:ext cx="1679862" cy="170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987742"/>
                  </p:ext>
                </p:extLst>
              </p:nvPr>
            </p:nvGraphicFramePr>
            <p:xfrm rot="5400000">
              <a:off x="5076216" y="127279"/>
              <a:ext cx="1297656" cy="6063639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1297656" cy="6063639"/>
                    </a:xfrm>
                    <a:prstGeom prst="rect">
                      <a:avLst/>
                    </a:prstGeom>
                  </am3d:spPr>
                  <am3d:camera>
                    <am3d:pos x="0" y="0" z="48969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4217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456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E31FD91-8A3D-D2EE-C8BD-89551E451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5076216" y="127279"/>
                <a:ext cx="1297656" cy="606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C3B9F46-83A6-8F61-3722-E7CE8EFDC9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0955475"/>
                  </p:ext>
                </p:extLst>
              </p:nvPr>
            </p:nvGraphicFramePr>
            <p:xfrm rot="10800000">
              <a:off x="1077976" y="-3495940"/>
              <a:ext cx="5044378" cy="3026627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5044378" cy="302662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947905" ay="8997" az="5596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050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C3B9F46-83A6-8F61-3722-E7CE8EFDC9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1077976" y="-3495940"/>
                <a:ext cx="5044378" cy="302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F2A7C8B-D683-392D-C787-CE88D7B3B3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896971"/>
                  </p:ext>
                </p:extLst>
              </p:nvPr>
            </p:nvGraphicFramePr>
            <p:xfrm>
              <a:off x="13522786" y="447755"/>
              <a:ext cx="3987661" cy="606238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987661" cy="606238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8805" ay="2268399" az="4365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927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F2A7C8B-D683-392D-C787-CE88D7B3B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22786" y="447755"/>
                <a:ext cx="3987661" cy="606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2C1BD098-6BEC-5F09-DF4D-3B0EB33871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705956"/>
                  </p:ext>
                </p:extLst>
              </p:nvPr>
            </p:nvGraphicFramePr>
            <p:xfrm rot="16200000">
              <a:off x="-5839230" y="2121550"/>
              <a:ext cx="1742645" cy="6199244"/>
            </p:xfrm>
            <a:graphic>
              <a:graphicData uri="http://schemas.microsoft.com/office/drawing/2017/model3d">
                <am3d:model3d r:embed="rId10">
                  <am3d:spPr>
                    <a:xfrm rot="16200000">
                      <a:off x="0" y="0"/>
                      <a:ext cx="1742645" cy="619924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217716" ay="3766290" az="560504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19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2C1BD098-6BEC-5F09-DF4D-3B0EB33871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6200000">
                <a:off x="-5839230" y="2121550"/>
                <a:ext cx="1742645" cy="61992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5029849" y="3013493"/>
            <a:ext cx="437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     </a:t>
            </a:r>
            <a:r>
              <a:rPr lang="en-US" sz="2400" b="1" dirty="0">
                <a:latin typeface="Avenir Next" panose="020B0503020202020204" pitchFamily="34" charset="0"/>
              </a:rPr>
              <a:t>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4552612" y="2638929"/>
            <a:ext cx="2199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335691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BCDA5F-1C17-A60F-6444-8EBE0E6D2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3E6432-5692-863E-DA1C-603E39E96B99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6C5CD-19C4-EDE5-957F-F29C3F7FE83D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489BD-E2B0-926C-0E05-097C86B07CD9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756C1-C257-12E6-D544-FBEE913A56FD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8B335-F184-0389-0FB5-C2C3A4B36B08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Combat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44709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2E1C069-AB51-956A-D6C0-CD823BA448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450553"/>
                  </p:ext>
                </p:extLst>
              </p:nvPr>
            </p:nvGraphicFramePr>
            <p:xfrm rot="21214358">
              <a:off x="5640478" y="4129404"/>
              <a:ext cx="1360056" cy="1127759"/>
            </p:xfrm>
            <a:graphic>
              <a:graphicData uri="http://schemas.microsoft.com/office/drawing/2017/model3d">
                <am3d:model3d r:embed="rId3">
                  <am3d:spPr>
                    <a:xfrm rot="21214358">
                      <a:off x="0" y="0"/>
                      <a:ext cx="1360056" cy="11277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6939170" ay="2563238" az="-75176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088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2E1C069-AB51-956A-D6C0-CD823BA448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14358">
                <a:off x="5640478" y="4129404"/>
                <a:ext cx="1360056" cy="112775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19DAB5-2560-7EE8-EE3D-C0B7F5910879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PLANEMAKER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F66E6F1-8B55-83C7-0162-7F27FC80EC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3254287"/>
                  </p:ext>
                </p:extLst>
              </p:nvPr>
            </p:nvGraphicFramePr>
            <p:xfrm rot="10800000">
              <a:off x="1063047" y="1528255"/>
              <a:ext cx="5074237" cy="2336106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5074237" cy="2336106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050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F66E6F1-8B55-83C7-0162-7F27FC80E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063047" y="1528255"/>
                <a:ext cx="5074237" cy="2336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AFF432E-00B2-B5FE-CC19-3CE8F92920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018773"/>
                  </p:ext>
                </p:extLst>
              </p:nvPr>
            </p:nvGraphicFramePr>
            <p:xfrm>
              <a:off x="7332067" y="542926"/>
              <a:ext cx="4444482" cy="58720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44482" cy="587204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8" ay="1" az="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927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AFF432E-00B2-B5FE-CC19-3CE8F92920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2067" y="542926"/>
                <a:ext cx="4444482" cy="5872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BBA3585-298E-7EA3-C805-F99F925607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16386"/>
                  </p:ext>
                </p:extLst>
              </p:nvPr>
            </p:nvGraphicFramePr>
            <p:xfrm rot="16200000">
              <a:off x="2691628" y="1883699"/>
              <a:ext cx="1817076" cy="6373063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817076" cy="637306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199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BBA3585-298E-7EA3-C805-F99F92560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691628" y="1883699"/>
                <a:ext cx="1817076" cy="63730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39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C7A23-1753-D38E-665A-07862A9D7AAB}"/>
              </a:ext>
            </a:extLst>
          </p:cNvPr>
          <p:cNvSpPr txBox="1"/>
          <p:nvPr/>
        </p:nvSpPr>
        <p:spPr>
          <a:xfrm>
            <a:off x="1677025" y="5383887"/>
            <a:ext cx="210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Tail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81A43-C46C-B6C8-BA4A-0F943C226BA3}"/>
              </a:ext>
            </a:extLst>
          </p:cNvPr>
          <p:cNvSpPr txBox="1"/>
          <p:nvPr/>
        </p:nvSpPr>
        <p:spPr>
          <a:xfrm>
            <a:off x="8090450" y="6350093"/>
            <a:ext cx="156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6FFA-E16C-1114-9BFA-6538F90038E5}"/>
              </a:ext>
            </a:extLst>
          </p:cNvPr>
          <p:cNvSpPr txBox="1"/>
          <p:nvPr/>
        </p:nvSpPr>
        <p:spPr>
          <a:xfrm>
            <a:off x="13062608" y="5071628"/>
            <a:ext cx="105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93C71-6F8B-D398-557B-00F2B096E896}"/>
              </a:ext>
            </a:extLst>
          </p:cNvPr>
          <p:cNvSpPr txBox="1"/>
          <p:nvPr/>
        </p:nvSpPr>
        <p:spPr>
          <a:xfrm>
            <a:off x="13062608" y="5071628"/>
            <a:ext cx="47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731C4-B87A-9443-D0CA-8B4152CDCA74}"/>
              </a:ext>
            </a:extLst>
          </p:cNvPr>
          <p:cNvSpPr txBox="1"/>
          <p:nvPr/>
        </p:nvSpPr>
        <p:spPr>
          <a:xfrm>
            <a:off x="12609551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stable]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28645-5879-AA86-C342-8E32D03CDFA6}"/>
              </a:ext>
            </a:extLst>
          </p:cNvPr>
          <p:cNvSpPr txBox="1"/>
          <p:nvPr/>
        </p:nvSpPr>
        <p:spPr>
          <a:xfrm>
            <a:off x="12542175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751316">
              <a:off x="796802" y="1243327"/>
              <a:ext cx="4606499" cy="3819714"/>
            </p:xfrm>
            <a:graphic>
              <a:graphicData uri="http://schemas.microsoft.com/office/drawing/2017/model3d">
                <am3d:model3d r:embed="rId5">
                  <am3d:spPr>
                    <a:xfrm rot="20751316">
                      <a:off x="0" y="0"/>
                      <a:ext cx="4606499" cy="381971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6939170" ay="2563238" az="-751767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C65AEC4-7CAE-BC0E-617A-9D4213EBF8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751316">
                <a:off x="796802" y="1243327"/>
                <a:ext cx="4606499" cy="3819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3150471-CFA9-3833-CF30-B3042398D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077816"/>
                  </p:ext>
                </p:extLst>
              </p:nvPr>
            </p:nvGraphicFramePr>
            <p:xfrm rot="16200000">
              <a:off x="-5239336" y="2381456"/>
              <a:ext cx="1817076" cy="6373063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1817076" cy="637306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199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3150471-CFA9-3833-CF30-B3042398D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-5239336" y="2381456"/>
                <a:ext cx="1817076" cy="63730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8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pic>
        <p:nvPicPr>
          <p:cNvPr id="16" name="Unstable" hidden="1">
            <a:extLst>
              <a:ext uri="{FF2B5EF4-FFF2-40B4-BE49-F238E27FC236}">
                <a16:creationId xmlns:a16="http://schemas.microsoft.com/office/drawing/2014/main" id="{AFF5B02A-A293-794E-C081-7FB264E4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46"/>
          <a:stretch/>
        </p:blipFill>
        <p:spPr>
          <a:xfrm>
            <a:off x="5950264" y="738381"/>
            <a:ext cx="5998095" cy="549716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 rot="850272">
            <a:off x="5582114" y="2820052"/>
            <a:ext cx="5016670" cy="27269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DB2B0-B032-19DB-A31B-3136FE61DA55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4EA00-9B7B-A3B9-D238-9F1CA52A2231}"/>
              </a:ext>
            </a:extLst>
          </p:cNvPr>
          <p:cNvSpPr txBox="1"/>
          <p:nvPr/>
        </p:nvSpPr>
        <p:spPr>
          <a:xfrm>
            <a:off x="9163707" y="6350093"/>
            <a:ext cx="1539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trimmable]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951D2-0FE5-596F-4A85-324C3C7FD9A7}"/>
              </a:ext>
            </a:extLst>
          </p:cNvPr>
          <p:cNvSpPr txBox="1"/>
          <p:nvPr/>
        </p:nvSpPr>
        <p:spPr>
          <a:xfrm>
            <a:off x="909633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64E7C-D4B4-2592-2A86-D7D3A5A3F56D}"/>
              </a:ext>
            </a:extLst>
          </p:cNvPr>
          <p:cNvSpPr txBox="1"/>
          <p:nvPr/>
        </p:nvSpPr>
        <p:spPr>
          <a:xfrm>
            <a:off x="1419750" y="7172885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angle of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119701"/>
                  </p:ext>
                </p:extLst>
              </p:nvPr>
            </p:nvGraphicFramePr>
            <p:xfrm rot="11423469">
              <a:off x="757316" y="2826221"/>
              <a:ext cx="4784161" cy="1205558"/>
            </p:xfrm>
            <a:graphic>
              <a:graphicData uri="http://schemas.microsoft.com/office/drawing/2017/model3d">
                <am3d:model3d r:embed="rId5">
                  <am3d:spPr>
                    <a:xfrm rot="11423469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824A72F-A6AE-BB6A-B85C-E614835D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423469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5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589807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595026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9047593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[Stable]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1419750" y="5220518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242282"/>
                  </p:ext>
                </p:extLst>
              </p:nvPr>
            </p:nvGraphicFramePr>
            <p:xfrm rot="10951228">
              <a:off x="757316" y="2826221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757316" y="2826221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1937911" y="5220518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380051"/>
                  </p:ext>
                </p:extLst>
              </p:nvPr>
            </p:nvGraphicFramePr>
            <p:xfrm rot="10951228">
              <a:off x="757317" y="2826220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951228">
                <a:off x="757317" y="2826220"/>
                <a:ext cx="4784162" cy="1205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24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506690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558883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7112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295834" y="1024350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[Stability]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-4145922" y="5220519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6" y="2826222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-4808356" y="2826222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-3627761" y="5220519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5" y="2826221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951228">
                <a:off x="-4808355" y="2826221"/>
                <a:ext cx="4784162" cy="120555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id of numbers on a black background&#10;&#10;Description automatically generated">
            <a:extLst>
              <a:ext uri="{FF2B5EF4-FFF2-40B4-BE49-F238E27FC236}">
                <a16:creationId xmlns:a16="http://schemas.microsoft.com/office/drawing/2014/main" id="{07145950-C3A0-2BC2-924F-C10BD8B34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53" y="1378703"/>
            <a:ext cx="5145976" cy="474091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0462D69-31BD-F3EE-8C03-745732D0C0CB}"/>
              </a:ext>
            </a:extLst>
          </p:cNvPr>
          <p:cNvSpPr/>
          <p:nvPr/>
        </p:nvSpPr>
        <p:spPr>
          <a:xfrm>
            <a:off x="7089025" y="3404725"/>
            <a:ext cx="103961" cy="98487"/>
          </a:xfrm>
          <a:prstGeom prst="ellipse">
            <a:avLst/>
          </a:prstGeom>
          <a:noFill/>
          <a:ln w="9525">
            <a:solidFill>
              <a:schemeClr val="accent4">
                <a:alpha val="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AD40CC-A892-7276-E027-FCCF60A0F87B}"/>
              </a:ext>
            </a:extLst>
          </p:cNvPr>
          <p:cNvSpPr/>
          <p:nvPr/>
        </p:nvSpPr>
        <p:spPr>
          <a:xfrm>
            <a:off x="7274231" y="3898346"/>
            <a:ext cx="103961" cy="98487"/>
          </a:xfrm>
          <a:prstGeom prst="ellipse">
            <a:avLst/>
          </a:prstGeom>
          <a:noFill/>
          <a:ln w="9525">
            <a:solidFill>
              <a:schemeClr val="accent4">
                <a:alpha val="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2478FB-30EF-F922-2834-2B4DDA564D0F}"/>
              </a:ext>
            </a:extLst>
          </p:cNvPr>
          <p:cNvSpPr/>
          <p:nvPr/>
        </p:nvSpPr>
        <p:spPr>
          <a:xfrm>
            <a:off x="5302402" y="3898346"/>
            <a:ext cx="103961" cy="98487"/>
          </a:xfrm>
          <a:prstGeom prst="ellipse">
            <a:avLst/>
          </a:prstGeom>
          <a:noFill/>
          <a:ln w="9525">
            <a:solidFill>
              <a:schemeClr val="accent4">
                <a:alpha val="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8AF055-976F-8AEB-7524-E1882C1E5A93}"/>
              </a:ext>
            </a:extLst>
          </p:cNvPr>
          <p:cNvSpPr/>
          <p:nvPr/>
        </p:nvSpPr>
        <p:spPr>
          <a:xfrm>
            <a:off x="7089024" y="4383330"/>
            <a:ext cx="103961" cy="98487"/>
          </a:xfrm>
          <a:prstGeom prst="ellipse">
            <a:avLst/>
          </a:prstGeom>
          <a:noFill/>
          <a:ln w="9525">
            <a:solidFill>
              <a:schemeClr val="accent4">
                <a:alpha val="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E8964-DCEE-2245-2BD6-4923CFA4E01C}"/>
              </a:ext>
            </a:extLst>
          </p:cNvPr>
          <p:cNvSpPr txBox="1"/>
          <p:nvPr/>
        </p:nvSpPr>
        <p:spPr>
          <a:xfrm>
            <a:off x="5051383" y="6277302"/>
            <a:ext cx="279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Lateral Stability root locus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BB64D8-1AC2-CD82-F27B-2394C31817F1}"/>
              </a:ext>
            </a:extLst>
          </p:cNvPr>
          <p:cNvGrpSpPr/>
          <p:nvPr/>
        </p:nvGrpSpPr>
        <p:grpSpPr>
          <a:xfrm>
            <a:off x="3646516" y="1378703"/>
            <a:ext cx="908859" cy="4740916"/>
            <a:chOff x="3646516" y="1378703"/>
            <a:chExt cx="908859" cy="47409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31B321-1F6C-6C10-FC19-DA6A2F4DB3D5}"/>
                </a:ext>
              </a:extLst>
            </p:cNvPr>
            <p:cNvSpPr txBox="1"/>
            <p:nvPr/>
          </p:nvSpPr>
          <p:spPr>
            <a:xfrm>
              <a:off x="3646516" y="3897931"/>
              <a:ext cx="9088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2"/>
                  </a:solidFill>
                </a:rPr>
                <a:t>-3.0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721DFC-B5A0-399A-CC41-EC742D50FD65}"/>
                </a:ext>
              </a:extLst>
            </p:cNvPr>
            <p:cNvCxnSpPr>
              <a:cxnSpLocks/>
            </p:cNvCxnSpPr>
            <p:nvPr/>
          </p:nvCxnSpPr>
          <p:spPr>
            <a:xfrm>
              <a:off x="3790950" y="1378703"/>
              <a:ext cx="0" cy="4740916"/>
            </a:xfrm>
            <a:prstGeom prst="line">
              <a:avLst/>
            </a:prstGeom>
            <a:ln>
              <a:solidFill>
                <a:schemeClr val="bg1">
                  <a:lumMod val="85000"/>
                  <a:alpha val="5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CD167939-E914-15AA-CC70-ABDBE00A33CB}"/>
              </a:ext>
            </a:extLst>
          </p:cNvPr>
          <p:cNvSpPr/>
          <p:nvPr/>
        </p:nvSpPr>
        <p:spPr>
          <a:xfrm>
            <a:off x="8858760" y="-524808"/>
            <a:ext cx="103961" cy="98487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8324DD-3462-8140-F913-3725E5976D25}"/>
              </a:ext>
            </a:extLst>
          </p:cNvPr>
          <p:cNvSpPr/>
          <p:nvPr/>
        </p:nvSpPr>
        <p:spPr>
          <a:xfrm>
            <a:off x="8858759" y="-372408"/>
            <a:ext cx="103961" cy="9848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0D286-F89A-E2FA-E548-F38B818855EA}"/>
              </a:ext>
            </a:extLst>
          </p:cNvPr>
          <p:cNvSpPr/>
          <p:nvPr/>
        </p:nvSpPr>
        <p:spPr>
          <a:xfrm>
            <a:off x="8858759" y="-225212"/>
            <a:ext cx="103961" cy="98487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21913-44A3-FE04-F42D-C69BED6A278B}"/>
              </a:ext>
            </a:extLst>
          </p:cNvPr>
          <p:cNvSpPr txBox="1"/>
          <p:nvPr/>
        </p:nvSpPr>
        <p:spPr>
          <a:xfrm>
            <a:off x="8962720" y="-646331"/>
            <a:ext cx="1987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Spiral mode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Roll mode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Dutch roll mode </a:t>
            </a:r>
          </a:p>
        </p:txBody>
      </p:sp>
    </p:spTree>
    <p:extLst>
      <p:ext uri="{BB962C8B-B14F-4D97-AF65-F5344CB8AC3E}">
        <p14:creationId xmlns:p14="http://schemas.microsoft.com/office/powerpoint/2010/main" val="276207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506690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558883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7112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-4145922" y="5220519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6" y="2826222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-4808356" y="2826222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-3627761" y="5220519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5" y="2826221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951228">
                <a:off x="-4808355" y="2826221"/>
                <a:ext cx="4784162" cy="120555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id of numbers on a black background&#10;&#10;Description automatically generated">
            <a:extLst>
              <a:ext uri="{FF2B5EF4-FFF2-40B4-BE49-F238E27FC236}">
                <a16:creationId xmlns:a16="http://schemas.microsoft.com/office/drawing/2014/main" id="{07145950-C3A0-2BC2-924F-C10BD8B34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53" y="1378703"/>
            <a:ext cx="5145976" cy="474091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0462D69-31BD-F3EE-8C03-745732D0C0CB}"/>
              </a:ext>
            </a:extLst>
          </p:cNvPr>
          <p:cNvSpPr/>
          <p:nvPr/>
        </p:nvSpPr>
        <p:spPr>
          <a:xfrm>
            <a:off x="7089025" y="3404725"/>
            <a:ext cx="103961" cy="98487"/>
          </a:xfrm>
          <a:prstGeom prst="ellipse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AD40CC-A892-7276-E027-FCCF60A0F87B}"/>
              </a:ext>
            </a:extLst>
          </p:cNvPr>
          <p:cNvSpPr/>
          <p:nvPr/>
        </p:nvSpPr>
        <p:spPr>
          <a:xfrm>
            <a:off x="7274231" y="3898346"/>
            <a:ext cx="103961" cy="98487"/>
          </a:xfrm>
          <a:prstGeom prst="ellipse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2478FB-30EF-F922-2834-2B4DDA564D0F}"/>
              </a:ext>
            </a:extLst>
          </p:cNvPr>
          <p:cNvSpPr/>
          <p:nvPr/>
        </p:nvSpPr>
        <p:spPr>
          <a:xfrm>
            <a:off x="5302402" y="3898346"/>
            <a:ext cx="103961" cy="9848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8AF055-976F-8AEB-7524-E1882C1E5A93}"/>
              </a:ext>
            </a:extLst>
          </p:cNvPr>
          <p:cNvSpPr/>
          <p:nvPr/>
        </p:nvSpPr>
        <p:spPr>
          <a:xfrm>
            <a:off x="7089024" y="4383330"/>
            <a:ext cx="103961" cy="98487"/>
          </a:xfrm>
          <a:prstGeom prst="ellipse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E8964-DCEE-2245-2BD6-4923CFA4E01C}"/>
              </a:ext>
            </a:extLst>
          </p:cNvPr>
          <p:cNvSpPr txBox="1"/>
          <p:nvPr/>
        </p:nvSpPr>
        <p:spPr>
          <a:xfrm>
            <a:off x="5051383" y="6277302"/>
            <a:ext cx="279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        Stability root locus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3575-BCB5-FBBA-D74F-7FD928CF3378}"/>
              </a:ext>
            </a:extLst>
          </p:cNvPr>
          <p:cNvSpPr txBox="1"/>
          <p:nvPr/>
        </p:nvSpPr>
        <p:spPr>
          <a:xfrm>
            <a:off x="295834" y="1024350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[Stability]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33C5-FDC0-676F-12E4-961E12072DCE}"/>
              </a:ext>
            </a:extLst>
          </p:cNvPr>
          <p:cNvSpPr txBox="1"/>
          <p:nvPr/>
        </p:nvSpPr>
        <p:spPr>
          <a:xfrm>
            <a:off x="5051383" y="6277302"/>
            <a:ext cx="757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Lateral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C1748F-78D0-C294-1962-85BA42D16F8F}"/>
              </a:ext>
            </a:extLst>
          </p:cNvPr>
          <p:cNvGrpSpPr/>
          <p:nvPr/>
        </p:nvGrpSpPr>
        <p:grpSpPr>
          <a:xfrm>
            <a:off x="3646516" y="1378703"/>
            <a:ext cx="908859" cy="4740916"/>
            <a:chOff x="3646516" y="1378703"/>
            <a:chExt cx="908859" cy="47409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DB4DD-692E-51B7-E772-F75982B00F7A}"/>
                </a:ext>
              </a:extLst>
            </p:cNvPr>
            <p:cNvSpPr txBox="1"/>
            <p:nvPr/>
          </p:nvSpPr>
          <p:spPr>
            <a:xfrm>
              <a:off x="3646516" y="3897931"/>
              <a:ext cx="9088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2"/>
                  </a:solidFill>
                </a:rPr>
                <a:t>-3.0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7E15A0-5964-974E-8C1B-61D672E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3790950" y="1378703"/>
              <a:ext cx="0" cy="4740916"/>
            </a:xfrm>
            <a:prstGeom prst="line">
              <a:avLst/>
            </a:prstGeom>
            <a:ln>
              <a:solidFill>
                <a:schemeClr val="bg1">
                  <a:lumMod val="85000"/>
                  <a:alpha val="5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7D3AFB3-7C51-80C6-0CFE-9656BDB301B7}"/>
              </a:ext>
            </a:extLst>
          </p:cNvPr>
          <p:cNvSpPr/>
          <p:nvPr/>
        </p:nvSpPr>
        <p:spPr>
          <a:xfrm>
            <a:off x="8858760" y="1594567"/>
            <a:ext cx="103961" cy="98487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02EF0A-7952-ADB7-4FB7-9371A59ABFE6}"/>
              </a:ext>
            </a:extLst>
          </p:cNvPr>
          <p:cNvSpPr/>
          <p:nvPr/>
        </p:nvSpPr>
        <p:spPr>
          <a:xfrm>
            <a:off x="8858759" y="1746967"/>
            <a:ext cx="103961" cy="9848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857A73-A115-78F7-C215-C7652F887E28}"/>
              </a:ext>
            </a:extLst>
          </p:cNvPr>
          <p:cNvSpPr/>
          <p:nvPr/>
        </p:nvSpPr>
        <p:spPr>
          <a:xfrm>
            <a:off x="8858759" y="1894163"/>
            <a:ext cx="103961" cy="98487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5ED97-3A6F-75D8-76B9-30D866B24836}"/>
              </a:ext>
            </a:extLst>
          </p:cNvPr>
          <p:cNvSpPr txBox="1"/>
          <p:nvPr/>
        </p:nvSpPr>
        <p:spPr>
          <a:xfrm>
            <a:off x="8962720" y="1473044"/>
            <a:ext cx="1987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Spiral mode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Roll mode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Dutch roll mode </a:t>
            </a:r>
          </a:p>
        </p:txBody>
      </p:sp>
    </p:spTree>
    <p:extLst>
      <p:ext uri="{BB962C8B-B14F-4D97-AF65-F5344CB8AC3E}">
        <p14:creationId xmlns:p14="http://schemas.microsoft.com/office/powerpoint/2010/main" val="20179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506690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558883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7671335" y="7112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5FFDD-71C9-9A0D-12D6-4B5F97864007}"/>
              </a:ext>
            </a:extLst>
          </p:cNvPr>
          <p:cNvSpPr txBox="1"/>
          <p:nvPr/>
        </p:nvSpPr>
        <p:spPr>
          <a:xfrm>
            <a:off x="-4145922" y="5220519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6" y="2826222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951228">
                <a:off x="-4808356" y="2826222"/>
                <a:ext cx="4784161" cy="12055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031272-727C-B379-F2C1-D488E99D981E}"/>
              </a:ext>
            </a:extLst>
          </p:cNvPr>
          <p:cNvSpPr txBox="1"/>
          <p:nvPr/>
        </p:nvSpPr>
        <p:spPr>
          <a:xfrm>
            <a:off x="-3627761" y="5220519"/>
            <a:ext cx="31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r>
              <a:rPr lang="en-US" b="1" dirty="0">
                <a:latin typeface="Avenir Next Demi Bold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951228">
              <a:off x="-4808355" y="2826221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0951228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951228">
                <a:off x="-4808355" y="2826221"/>
                <a:ext cx="4784162" cy="120555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grid of numbers on a black background&#10;&#10;Description automatically generated">
            <a:extLst>
              <a:ext uri="{FF2B5EF4-FFF2-40B4-BE49-F238E27FC236}">
                <a16:creationId xmlns:a16="http://schemas.microsoft.com/office/drawing/2014/main" id="{07145950-C3A0-2BC2-924F-C10BD8B34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53" y="1378703"/>
            <a:ext cx="5145976" cy="474091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0462D69-31BD-F3EE-8C03-745732D0C0CB}"/>
              </a:ext>
            </a:extLst>
          </p:cNvPr>
          <p:cNvSpPr/>
          <p:nvPr/>
        </p:nvSpPr>
        <p:spPr>
          <a:xfrm>
            <a:off x="3463623" y="2107940"/>
            <a:ext cx="103961" cy="9848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AD40CC-A892-7276-E027-FCCF60A0F87B}"/>
              </a:ext>
            </a:extLst>
          </p:cNvPr>
          <p:cNvSpPr/>
          <p:nvPr/>
        </p:nvSpPr>
        <p:spPr>
          <a:xfrm>
            <a:off x="7247383" y="3897931"/>
            <a:ext cx="103961" cy="98487"/>
          </a:xfrm>
          <a:prstGeom prst="ellipse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2478FB-30EF-F922-2834-2B4DDA564D0F}"/>
              </a:ext>
            </a:extLst>
          </p:cNvPr>
          <p:cNvSpPr/>
          <p:nvPr/>
        </p:nvSpPr>
        <p:spPr>
          <a:xfrm>
            <a:off x="7248348" y="3848688"/>
            <a:ext cx="103961" cy="98487"/>
          </a:xfrm>
          <a:prstGeom prst="ellipse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8AF055-976F-8AEB-7524-E1882C1E5A93}"/>
              </a:ext>
            </a:extLst>
          </p:cNvPr>
          <p:cNvSpPr/>
          <p:nvPr/>
        </p:nvSpPr>
        <p:spPr>
          <a:xfrm>
            <a:off x="3463623" y="5695574"/>
            <a:ext cx="103961" cy="9848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E8964-DCEE-2245-2BD6-4923CFA4E01C}"/>
              </a:ext>
            </a:extLst>
          </p:cNvPr>
          <p:cNvSpPr txBox="1"/>
          <p:nvPr/>
        </p:nvSpPr>
        <p:spPr>
          <a:xfrm>
            <a:off x="5406363" y="6277302"/>
            <a:ext cx="279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             Stability root locus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3575-BCB5-FBBA-D74F-7FD928CF3378}"/>
              </a:ext>
            </a:extLst>
          </p:cNvPr>
          <p:cNvSpPr txBox="1"/>
          <p:nvPr/>
        </p:nvSpPr>
        <p:spPr>
          <a:xfrm>
            <a:off x="295834" y="1024350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[Stability]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33C5-FDC0-676F-12E4-961E12072DCE}"/>
              </a:ext>
            </a:extLst>
          </p:cNvPr>
          <p:cNvSpPr txBox="1"/>
          <p:nvPr/>
        </p:nvSpPr>
        <p:spPr>
          <a:xfrm>
            <a:off x="4908423" y="6277302"/>
            <a:ext cx="1458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Longitudinal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509630-30C4-433C-B6C2-BEF404E6EC60}"/>
              </a:ext>
            </a:extLst>
          </p:cNvPr>
          <p:cNvGrpSpPr/>
          <p:nvPr/>
        </p:nvGrpSpPr>
        <p:grpSpPr>
          <a:xfrm>
            <a:off x="3646516" y="1378703"/>
            <a:ext cx="908859" cy="4740916"/>
            <a:chOff x="3646516" y="1378703"/>
            <a:chExt cx="908859" cy="4740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2D36F-0280-6329-7DFB-E291D360F55D}"/>
                </a:ext>
              </a:extLst>
            </p:cNvPr>
            <p:cNvSpPr txBox="1"/>
            <p:nvPr/>
          </p:nvSpPr>
          <p:spPr>
            <a:xfrm>
              <a:off x="3646516" y="3897931"/>
              <a:ext cx="9088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2"/>
                  </a:solidFill>
                </a:rPr>
                <a:t>-3.0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75B831-0B78-9A08-0B01-44C131C384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0950" y="1378703"/>
              <a:ext cx="0" cy="4740916"/>
            </a:xfrm>
            <a:prstGeom prst="line">
              <a:avLst/>
            </a:prstGeom>
            <a:ln>
              <a:solidFill>
                <a:schemeClr val="bg1">
                  <a:lumMod val="85000"/>
                  <a:alpha val="5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FF1E9FB-AAD2-3DA4-A34D-D57D51643392}"/>
              </a:ext>
            </a:extLst>
          </p:cNvPr>
          <p:cNvSpPr/>
          <p:nvPr/>
        </p:nvSpPr>
        <p:spPr>
          <a:xfrm>
            <a:off x="8832965" y="1518367"/>
            <a:ext cx="103961" cy="9848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1311D7-3DF4-89C2-C6A5-D7E45FFA94CF}"/>
              </a:ext>
            </a:extLst>
          </p:cNvPr>
          <p:cNvSpPr/>
          <p:nvPr/>
        </p:nvSpPr>
        <p:spPr>
          <a:xfrm>
            <a:off x="8832965" y="1665563"/>
            <a:ext cx="103961" cy="98487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EB1ADD-FFE0-BB70-8AD1-4173B0CBCB80}"/>
              </a:ext>
            </a:extLst>
          </p:cNvPr>
          <p:cNvSpPr txBox="1"/>
          <p:nvPr/>
        </p:nvSpPr>
        <p:spPr>
          <a:xfrm>
            <a:off x="8936926" y="1244444"/>
            <a:ext cx="1987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Short Period mode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Phugoid mode </a:t>
            </a:r>
          </a:p>
        </p:txBody>
      </p:sp>
    </p:spTree>
    <p:extLst>
      <p:ext uri="{BB962C8B-B14F-4D97-AF65-F5344CB8AC3E}">
        <p14:creationId xmlns:p14="http://schemas.microsoft.com/office/powerpoint/2010/main" val="181020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pic>
        <p:nvPicPr>
          <p:cNvPr id="6" name="Blank">
            <a:extLst>
              <a:ext uri="{FF2B5EF4-FFF2-40B4-BE49-F238E27FC236}">
                <a16:creationId xmlns:a16="http://schemas.microsoft.com/office/drawing/2014/main" id="{35DACB59-E6A6-9A1F-005E-F61D9E1B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4812"/>
          <a:stretch/>
        </p:blipFill>
        <p:spPr>
          <a:xfrm>
            <a:off x="12771311" y="738381"/>
            <a:ext cx="5998095" cy="549471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F544FFE1-728A-9F16-669A-02CB683F13A8}"/>
              </a:ext>
            </a:extLst>
          </p:cNvPr>
          <p:cNvSpPr/>
          <p:nvPr/>
        </p:nvSpPr>
        <p:spPr>
          <a:xfrm>
            <a:off x="12823504" y="1024350"/>
            <a:ext cx="5893708" cy="5095269"/>
          </a:xfrm>
          <a:custGeom>
            <a:avLst/>
            <a:gdLst>
              <a:gd name="connsiteX0" fmla="*/ 0 w 5893708"/>
              <a:gd name="connsiteY0" fmla="*/ 0 h 5095269"/>
              <a:gd name="connsiteX1" fmla="*/ 1043796 w 5893708"/>
              <a:gd name="connsiteY1" fmla="*/ 785004 h 5095269"/>
              <a:gd name="connsiteX2" fmla="*/ 2286000 w 5893708"/>
              <a:gd name="connsiteY2" fmla="*/ 1802921 h 5095269"/>
              <a:gd name="connsiteX3" fmla="*/ 3778369 w 5893708"/>
              <a:gd name="connsiteY3" fmla="*/ 3122762 h 5095269"/>
              <a:gd name="connsiteX4" fmla="*/ 5020573 w 5893708"/>
              <a:gd name="connsiteY4" fmla="*/ 4278702 h 5095269"/>
              <a:gd name="connsiteX5" fmla="*/ 5874588 w 5893708"/>
              <a:gd name="connsiteY5" fmla="*/ 5089585 h 509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3708" h="5095269">
                <a:moveTo>
                  <a:pt x="0" y="0"/>
                </a:moveTo>
                <a:cubicBezTo>
                  <a:pt x="331398" y="242258"/>
                  <a:pt x="662796" y="484517"/>
                  <a:pt x="1043796" y="785004"/>
                </a:cubicBezTo>
                <a:cubicBezTo>
                  <a:pt x="1424796" y="1085491"/>
                  <a:pt x="1830238" y="1413295"/>
                  <a:pt x="2286000" y="1802921"/>
                </a:cubicBezTo>
                <a:cubicBezTo>
                  <a:pt x="2741762" y="2192547"/>
                  <a:pt x="3322607" y="2710132"/>
                  <a:pt x="3778369" y="3122762"/>
                </a:cubicBezTo>
                <a:cubicBezTo>
                  <a:pt x="4234131" y="3535392"/>
                  <a:pt x="4671203" y="3950898"/>
                  <a:pt x="5020573" y="4278702"/>
                </a:cubicBezTo>
                <a:cubicBezTo>
                  <a:pt x="5369943" y="4606506"/>
                  <a:pt x="6012611" y="5157158"/>
                  <a:pt x="5874588" y="5089585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ACBD-A44F-913D-8F5C-6D67E13A00D7}"/>
              </a:ext>
            </a:extLst>
          </p:cNvPr>
          <p:cNvSpPr txBox="1"/>
          <p:nvPr/>
        </p:nvSpPr>
        <p:spPr>
          <a:xfrm>
            <a:off x="14544575" y="635009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Cm vs 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E9B4F-08AC-F1A3-CCF3-A1117093F9BC}"/>
              </a:ext>
            </a:extLst>
          </p:cNvPr>
          <p:cNvSpPr txBox="1"/>
          <p:nvPr/>
        </p:nvSpPr>
        <p:spPr>
          <a:xfrm>
            <a:off x="16036947" y="6350093"/>
            <a:ext cx="135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stable]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73EE1-358A-560D-8C4D-EA075AD49F13}"/>
              </a:ext>
            </a:extLst>
          </p:cNvPr>
          <p:cNvSpPr txBox="1"/>
          <p:nvPr/>
        </p:nvSpPr>
        <p:spPr>
          <a:xfrm>
            <a:off x="15969571" y="6350093"/>
            <a:ext cx="92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76F7-8419-C3A3-38B4-C0743B551D19}"/>
              </a:ext>
            </a:extLst>
          </p:cNvPr>
          <p:cNvSpPr txBox="1"/>
          <p:nvPr/>
        </p:nvSpPr>
        <p:spPr>
          <a:xfrm>
            <a:off x="1155271" y="7260333"/>
            <a:ext cx="330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-</a:t>
            </a:r>
            <a:r>
              <a:rPr lang="en-US" b="1" dirty="0" err="1">
                <a:latin typeface="Avenir Next Demi Bold" panose="020B0503020202020204" pitchFamily="34" charset="0"/>
              </a:rPr>
              <a:t>ve</a:t>
            </a:r>
            <a:r>
              <a:rPr lang="en-US" b="1" dirty="0">
                <a:latin typeface="Avenir Next Demi Bold" panose="020B0503020202020204" pitchFamily="34" charset="0"/>
              </a:rPr>
              <a:t> 8</a:t>
            </a:r>
            <a:r>
              <a:rPr lang="en-US" b="1" baseline="30000" dirty="0">
                <a:latin typeface="Avenir Next Demi Bold" panose="020B0503020202020204" pitchFamily="34" charset="0"/>
              </a:rPr>
              <a:t>  </a:t>
            </a:r>
            <a:r>
              <a:rPr lang="en-US" b="1" dirty="0">
                <a:latin typeface="Avenir Next Demi Bold" panose="020B0503020202020204" pitchFamily="34" charset="0"/>
              </a:rPr>
              <a:t> angle of incidence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4FC72-3FC1-AA8A-E70F-E4484CB7C23C}"/>
              </a:ext>
            </a:extLst>
          </p:cNvPr>
          <p:cNvSpPr txBox="1"/>
          <p:nvPr/>
        </p:nvSpPr>
        <p:spPr>
          <a:xfrm>
            <a:off x="-5809998" y="4219390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FAA80-E66C-292C-480E-A019CF2BE5DC}"/>
              </a:ext>
            </a:extLst>
          </p:cNvPr>
          <p:cNvSpPr txBox="1"/>
          <p:nvPr/>
        </p:nvSpPr>
        <p:spPr>
          <a:xfrm>
            <a:off x="-5788733" y="465303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D205A-D6CF-BF11-5335-E22E00CFC858}"/>
              </a:ext>
            </a:extLst>
          </p:cNvPr>
          <p:cNvSpPr txBox="1"/>
          <p:nvPr/>
        </p:nvSpPr>
        <p:spPr>
          <a:xfrm>
            <a:off x="-5788733" y="5086670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4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16262" y="4488494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48E51AFD-74FC-2F2F-AFA0-3829F5C77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16262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04695" y="4499391"/>
              <a:ext cx="4976179" cy="5981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A93E444-EEC9-B46C-DE87-2B07E3D71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4695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DBF459-EB31-1AFF-3D6F-1F877469DC02}"/>
              </a:ext>
            </a:extLst>
          </p:cNvPr>
          <p:cNvSpPr txBox="1"/>
          <p:nvPr/>
        </p:nvSpPr>
        <p:spPr>
          <a:xfrm>
            <a:off x="244093" y="7844208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Good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7E79E-1D2B-93F5-D925-32D36927343C}"/>
              </a:ext>
            </a:extLst>
          </p:cNvPr>
          <p:cNvSpPr txBox="1"/>
          <p:nvPr/>
        </p:nvSpPr>
        <p:spPr>
          <a:xfrm>
            <a:off x="265358" y="8277848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Enhanced lift</a:t>
            </a:r>
          </a:p>
        </p:txBody>
      </p:sp>
    </p:spTree>
    <p:extLst>
      <p:ext uri="{BB962C8B-B14F-4D97-AF65-F5344CB8AC3E}">
        <p14:creationId xmlns:p14="http://schemas.microsoft.com/office/powerpoint/2010/main" val="418249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CC264-05D1-CD5F-E07A-4EE057153AB4}"/>
              </a:ext>
            </a:extLst>
          </p:cNvPr>
          <p:cNvSpPr txBox="1"/>
          <p:nvPr/>
        </p:nvSpPr>
        <p:spPr>
          <a:xfrm>
            <a:off x="8857202" y="2705788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4ED6-A1AB-ACD0-D5E6-6906F0B58174}"/>
              </a:ext>
            </a:extLst>
          </p:cNvPr>
          <p:cNvSpPr txBox="1"/>
          <p:nvPr/>
        </p:nvSpPr>
        <p:spPr>
          <a:xfrm>
            <a:off x="8975646" y="2708972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00B0F0"/>
                </a:solidFill>
                <a:latin typeface="Avenir Next Demi Bold" panose="020B0503020202020204" pitchFamily="34" charset="0"/>
              </a:rPr>
              <a:t>009</a:t>
            </a:r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22EBA-8396-5BC1-FC24-FA1922B28020}"/>
              </a:ext>
            </a:extLst>
          </p:cNvPr>
          <p:cNvSpPr txBox="1"/>
          <p:nvPr/>
        </p:nvSpPr>
        <p:spPr>
          <a:xfrm>
            <a:off x="274569" y="1657711"/>
            <a:ext cx="182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High stability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69F50-FD7D-5639-1800-13C0870DD969}"/>
              </a:ext>
            </a:extLst>
          </p:cNvPr>
          <p:cNvSpPr txBox="1"/>
          <p:nvPr/>
        </p:nvSpPr>
        <p:spPr>
          <a:xfrm>
            <a:off x="295834" y="209135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Low drag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841D8-5638-4AD2-9551-334CEB2F7264}"/>
              </a:ext>
            </a:extLst>
          </p:cNvPr>
          <p:cNvSpPr txBox="1"/>
          <p:nvPr/>
        </p:nvSpPr>
        <p:spPr>
          <a:xfrm>
            <a:off x="295834" y="2524991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Symmetric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A8FEE8-0ADD-F3BC-4751-23ACF69FA167}"/>
              </a:ext>
            </a:extLst>
          </p:cNvPr>
          <p:cNvSpPr txBox="1"/>
          <p:nvPr/>
        </p:nvSpPr>
        <p:spPr>
          <a:xfrm>
            <a:off x="295836" y="1005343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Airfoil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D3070-2356-A529-D89D-127BB9BB0D67}"/>
              </a:ext>
            </a:extLst>
          </p:cNvPr>
          <p:cNvSpPr txBox="1"/>
          <p:nvPr/>
        </p:nvSpPr>
        <p:spPr>
          <a:xfrm>
            <a:off x="13367083" y="3817338"/>
            <a:ext cx="80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6" y="1393487"/>
              <a:ext cx="4784161" cy="1205558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1" cy="1205558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0630BF5-0A60-1436-3BF7-539FBD857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6" y="1393487"/>
                <a:ext cx="4784161" cy="120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441400">
              <a:off x="6777117" y="1393486"/>
              <a:ext cx="4784162" cy="1205559"/>
            </p:xfrm>
            <a:graphic>
              <a:graphicData uri="http://schemas.microsoft.com/office/drawing/2017/model3d">
                <am3d:model3d r:embed="rId3">
                  <am3d:spPr>
                    <a:xfrm rot="11441400">
                      <a:off x="0" y="0"/>
                      <a:ext cx="4784162" cy="1205559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4084" ay="-2204949" az="56072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C83AC09-86B6-8972-977D-A8128400E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441400">
                <a:off x="6777117" y="1393486"/>
                <a:ext cx="4784162" cy="120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824920-5969-4A02-1CD6-249D24E397F0}"/>
              </a:ext>
            </a:extLst>
          </p:cNvPr>
          <p:cNvSpPr txBox="1"/>
          <p:nvPr/>
        </p:nvSpPr>
        <p:spPr>
          <a:xfrm>
            <a:off x="8857202" y="5425224"/>
            <a:ext cx="9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>
                <a:solidFill>
                  <a:srgbClr val="FF0000"/>
                </a:solidFill>
                <a:latin typeface="Avenir Next Demi Bold" panose="020B0503020202020204" pitchFamily="34" charset="0"/>
              </a:rPr>
              <a:t>2412</a:t>
            </a:r>
            <a:r>
              <a:rPr lang="en-US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4508A-D80C-E8CD-CE8A-0FC6794113C0}"/>
              </a:ext>
            </a:extLst>
          </p:cNvPr>
          <p:cNvSpPr txBox="1"/>
          <p:nvPr/>
        </p:nvSpPr>
        <p:spPr>
          <a:xfrm>
            <a:off x="244093" y="4010145"/>
            <a:ext cx="213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Good stability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95847-19C4-A403-0C1F-C180DFCF60BE}"/>
              </a:ext>
            </a:extLst>
          </p:cNvPr>
          <p:cNvSpPr txBox="1"/>
          <p:nvPr/>
        </p:nvSpPr>
        <p:spPr>
          <a:xfrm>
            <a:off x="265358" y="4443785"/>
            <a:ext cx="2846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Enhanced lift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62030" y="4488494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0FD58D0-867B-EC54-3CA8-2A2CECADA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2030" y="4488494"/>
                <a:ext cx="4976179" cy="59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50463" y="4499391"/>
              <a:ext cx="4976179" cy="5981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179" cy="598176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57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CCAFE2AE-E213-C539-B594-9BBCFD43A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0463" y="4499391"/>
                <a:ext cx="4976179" cy="5981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2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2829133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2850398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2850398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9832734" y="2024923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9832734" y="2024923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6637215" y="2082447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6637215" y="2082447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9029660" y="4960560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7302" y="2511318"/>
              <a:ext cx="2311377" cy="23111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7" cy="23111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09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7302" y="2511318"/>
                <a:ext cx="2311377" cy="231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151" y="2498235"/>
              <a:ext cx="2311376" cy="228832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6" cy="22883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75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151" y="2498235"/>
                <a:ext cx="2311376" cy="228832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698527" y="5017533"/>
            <a:ext cx="2519254" cy="4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605510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6033841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6033841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  <p:pic>
        <p:nvPicPr>
          <p:cNvPr id="2" name="Picture 1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2A32D74C-7BD5-B9B8-9E04-77316DB80C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535"/>
          <a:stretch/>
        </p:blipFill>
        <p:spPr>
          <a:xfrm>
            <a:off x="7332525" y="7240912"/>
            <a:ext cx="4300770" cy="3921369"/>
          </a:xfrm>
          <a:prstGeom prst="rect">
            <a:avLst/>
          </a:prstGeom>
          <a:effectLst>
            <a:outerShdw blurRad="50800" dist="50800" dir="2760000" algn="ctr" rotWithShape="0">
              <a:schemeClr val="tx1">
                <a:alpha val="84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4C82B-695A-CB92-3C71-91BDE829F85F}"/>
              </a:ext>
            </a:extLst>
          </p:cNvPr>
          <p:cNvSpPr txBox="1"/>
          <p:nvPr/>
        </p:nvSpPr>
        <p:spPr>
          <a:xfrm>
            <a:off x="8679573" y="11331558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 vs ⍺ </a:t>
            </a:r>
          </a:p>
        </p:txBody>
      </p:sp>
    </p:spTree>
    <p:extLst>
      <p:ext uri="{BB962C8B-B14F-4D97-AF65-F5344CB8AC3E}">
        <p14:creationId xmlns:p14="http://schemas.microsoft.com/office/powerpoint/2010/main" val="201066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3193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844289" y="705478"/>
              <a:ext cx="3733167" cy="485057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733167" cy="485057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699624" ay="274861" az="107919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844289" y="705478"/>
                <a:ext cx="3733167" cy="48505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-23190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-23190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-23273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</p:spTree>
    <p:extLst>
      <p:ext uri="{BB962C8B-B14F-4D97-AF65-F5344CB8AC3E}">
        <p14:creationId xmlns:p14="http://schemas.microsoft.com/office/powerpoint/2010/main" val="37059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2829133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2850398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2850398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15475274" y="2024922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15475274" y="2024922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12279755" y="2082446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12279755" y="2082446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14672200" y="4960559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7302" y="2511318"/>
              <a:ext cx="2311377" cy="23111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7" cy="23111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09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7302" y="2511318"/>
                <a:ext cx="2311377" cy="231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151" y="2498235"/>
              <a:ext cx="2311376" cy="228832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1376" cy="2288328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75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151" y="2498235"/>
                <a:ext cx="2311376" cy="228832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698527" y="5017533"/>
            <a:ext cx="2519254" cy="4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6055107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6033841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6033841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  <p:pic>
        <p:nvPicPr>
          <p:cNvPr id="3" name="Picture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219F623D-0C93-FC39-8A97-0FB471CBCD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535"/>
          <a:stretch/>
        </p:blipFill>
        <p:spPr>
          <a:xfrm>
            <a:off x="7332525" y="1341557"/>
            <a:ext cx="4300770" cy="3921369"/>
          </a:xfrm>
          <a:prstGeom prst="rect">
            <a:avLst/>
          </a:prstGeom>
          <a:effectLst>
            <a:outerShdw blurRad="50800" dist="50800" dir="2760000" algn="ctr" rotWithShape="0">
              <a:schemeClr val="tx1">
                <a:alpha val="84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B52D3-2424-33CC-FBB3-231A9156EF57}"/>
              </a:ext>
            </a:extLst>
          </p:cNvPr>
          <p:cNvSpPr txBox="1"/>
          <p:nvPr/>
        </p:nvSpPr>
        <p:spPr>
          <a:xfrm>
            <a:off x="8679573" y="543220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 vs ⍺ </a:t>
            </a:r>
          </a:p>
        </p:txBody>
      </p:sp>
    </p:spTree>
    <p:extLst>
      <p:ext uri="{BB962C8B-B14F-4D97-AF65-F5344CB8AC3E}">
        <p14:creationId xmlns:p14="http://schemas.microsoft.com/office/powerpoint/2010/main" val="25876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2829133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2850398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2850398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15475274" y="2024922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15475274" y="2024922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12279755" y="2082446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12279755" y="2082446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14672200" y="4960559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03494"/>
                  </p:ext>
                </p:extLst>
              </p:nvPr>
            </p:nvGraphicFramePr>
            <p:xfrm>
              <a:off x="3863711" y="1101490"/>
              <a:ext cx="1831570" cy="34365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31570" cy="3436582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74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3711" y="1101490"/>
                <a:ext cx="1831570" cy="3436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35265"/>
                  </p:ext>
                </p:extLst>
              </p:nvPr>
            </p:nvGraphicFramePr>
            <p:xfrm>
              <a:off x="868265" y="1082036"/>
              <a:ext cx="1831567" cy="34025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31567" cy="3402583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4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265" y="1082036"/>
                <a:ext cx="1831567" cy="3402583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2689418" y="4093830"/>
            <a:ext cx="2735312" cy="64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547959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569225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569225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  <p:pic>
        <p:nvPicPr>
          <p:cNvPr id="3" name="Picture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219F623D-0C93-FC39-8A97-0FB471CBCD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535"/>
          <a:stretch/>
        </p:blipFill>
        <p:spPr>
          <a:xfrm>
            <a:off x="7332525" y="1775197"/>
            <a:ext cx="4300770" cy="3921369"/>
          </a:xfrm>
          <a:prstGeom prst="rect">
            <a:avLst/>
          </a:prstGeom>
          <a:effectLst>
            <a:outerShdw blurRad="50800" dist="50800" dir="2760000" algn="ctr" rotWithShape="0">
              <a:schemeClr val="tx1">
                <a:alpha val="84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B52D3-2424-33CC-FBB3-231A9156EF57}"/>
              </a:ext>
            </a:extLst>
          </p:cNvPr>
          <p:cNvSpPr txBox="1"/>
          <p:nvPr/>
        </p:nvSpPr>
        <p:spPr>
          <a:xfrm>
            <a:off x="8679573" y="586584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 vs ⍺ </a:t>
            </a:r>
          </a:p>
        </p:txBody>
      </p:sp>
    </p:spTree>
    <p:extLst>
      <p:ext uri="{BB962C8B-B14F-4D97-AF65-F5344CB8AC3E}">
        <p14:creationId xmlns:p14="http://schemas.microsoft.com/office/powerpoint/2010/main" val="64143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4467264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4488529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4488529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81330">
              <a:off x="6867598" y="1105464"/>
              <a:ext cx="2639846" cy="2757342"/>
            </p:xfrm>
            <a:graphic>
              <a:graphicData uri="http://schemas.microsoft.com/office/drawing/2017/model3d">
                <am3d:model3d r:embed="rId3">
                  <am3d:spPr>
                    <a:xfrm rot="21381330">
                      <a:off x="0" y="0"/>
                      <a:ext cx="2639846" cy="2757342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656561" ay="673518" az="105691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81330">
                <a:off x="6867598" y="1105464"/>
                <a:ext cx="2639846" cy="275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676116">
              <a:off x="3672079" y="1162988"/>
              <a:ext cx="2250693" cy="2917725"/>
            </p:xfrm>
            <a:graphic>
              <a:graphicData uri="http://schemas.microsoft.com/office/drawing/2017/model3d">
                <am3d:model3d r:embed="rId3">
                  <am3d:spPr>
                    <a:xfrm rot="16676116">
                      <a:off x="0" y="0"/>
                      <a:ext cx="2250693" cy="2917725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80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676116">
                <a:off x="3672079" y="1162988"/>
                <a:ext cx="2250693" cy="291772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6064524" y="4041101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88906" y="1308304"/>
              <a:ext cx="1487179" cy="27904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87179" cy="279040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2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88906" y="1308304"/>
                <a:ext cx="1487179" cy="27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921117" y="1292508"/>
              <a:ext cx="1487177" cy="27627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87177" cy="27627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27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921117" y="1292508"/>
                <a:ext cx="1487177" cy="2762794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-3599401" y="3737993"/>
            <a:ext cx="2220990" cy="51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5241423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5220157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5220157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B52D3-2424-33CC-FBB3-231A9156EF57}"/>
              </a:ext>
            </a:extLst>
          </p:cNvPr>
          <p:cNvSpPr txBox="1"/>
          <p:nvPr/>
        </p:nvSpPr>
        <p:spPr>
          <a:xfrm>
            <a:off x="8679573" y="11428557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 vs ⍺ </a:t>
            </a:r>
          </a:p>
        </p:txBody>
      </p:sp>
    </p:spTree>
    <p:extLst>
      <p:ext uri="{BB962C8B-B14F-4D97-AF65-F5344CB8AC3E}">
        <p14:creationId xmlns:p14="http://schemas.microsoft.com/office/powerpoint/2010/main" val="33603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2D9E6-2621-2DB2-2205-E39A19A8A81D}"/>
              </a:ext>
            </a:extLst>
          </p:cNvPr>
          <p:cNvSpPr txBox="1"/>
          <p:nvPr/>
        </p:nvSpPr>
        <p:spPr>
          <a:xfrm>
            <a:off x="295834" y="338271"/>
            <a:ext cx="251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XFLR5 ANALYSIS</a:t>
            </a:r>
          </a:p>
        </p:txBody>
      </p:sp>
      <p:pic>
        <p:nvPicPr>
          <p:cNvPr id="8" name="Stable" hidden="1">
            <a:extLst>
              <a:ext uri="{FF2B5EF4-FFF2-40B4-BE49-F238E27FC236}">
                <a16:creationId xmlns:a16="http://schemas.microsoft.com/office/drawing/2014/main" id="{E229238D-467C-A7A3-D7E1-52CCB172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24662"/>
          <a:stretch/>
        </p:blipFill>
        <p:spPr>
          <a:xfrm>
            <a:off x="5898071" y="738380"/>
            <a:ext cx="6010090" cy="5494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ACB76-EAA7-C898-42AD-4F743E9FFD45}"/>
              </a:ext>
            </a:extLst>
          </p:cNvPr>
          <p:cNvSpPr txBox="1"/>
          <p:nvPr/>
        </p:nvSpPr>
        <p:spPr>
          <a:xfrm>
            <a:off x="323072" y="1024350"/>
            <a:ext cx="27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Configuration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74CA8-9EB5-53D6-0D02-BC5D38CB94C5}"/>
              </a:ext>
            </a:extLst>
          </p:cNvPr>
          <p:cNvSpPr txBox="1"/>
          <p:nvPr/>
        </p:nvSpPr>
        <p:spPr>
          <a:xfrm>
            <a:off x="13030972" y="4829286"/>
            <a:ext cx="419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Interference Drag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13398-CF3D-FF1D-3C09-CD6CE98B218D}"/>
              </a:ext>
            </a:extLst>
          </p:cNvPr>
          <p:cNvSpPr txBox="1"/>
          <p:nvPr/>
        </p:nvSpPr>
        <p:spPr>
          <a:xfrm>
            <a:off x="13052237" y="526292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Reduced weight than conventional tail 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5D613-7333-34E8-8F0A-F2AE4C377D64}"/>
              </a:ext>
            </a:extLst>
          </p:cNvPr>
          <p:cNvSpPr txBox="1"/>
          <p:nvPr/>
        </p:nvSpPr>
        <p:spPr>
          <a:xfrm>
            <a:off x="13052237" y="5696566"/>
            <a:ext cx="560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Enhanced Maneuverability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521403">
              <a:off x="8229553" y="5397578"/>
              <a:ext cx="2177031" cy="311004"/>
            </p:xfrm>
            <a:graphic>
              <a:graphicData uri="http://schemas.microsoft.com/office/drawing/2017/model3d">
                <am3d:model3d r:embed="rId3">
                  <am3d:spPr>
                    <a:xfrm rot="4521403">
                      <a:off x="0" y="0"/>
                      <a:ext cx="2177031" cy="311004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5845332" ay="2414834" az="60839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4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39B90C8-0786-8F27-E5F1-A6B2E351AB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521403">
                <a:off x="8229553" y="5397578"/>
                <a:ext cx="2177031" cy="311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59937">
              <a:off x="9080056" y="4567793"/>
              <a:ext cx="2113966" cy="1390266"/>
            </p:xfrm>
            <a:graphic>
              <a:graphicData uri="http://schemas.microsoft.com/office/drawing/2017/model3d">
                <am3d:model3d r:embed="rId3">
                  <am3d:spPr>
                    <a:xfrm rot="4359937">
                      <a:off x="0" y="0"/>
                      <a:ext cx="2113966" cy="1390266"/>
                    </a:xfrm>
                    <a:prstGeom prst="rect">
                      <a:avLst/>
                    </a:prstGeom>
                  </am3d:spPr>
                  <am3d:camera>
                    <am3d:pos x="0" y="0" z="65385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786" d="1000000"/>
                    <am3d:preTrans dx="66580864" dy="-9746206" dz="-181119146"/>
                    <am3d:scale>
                      <am3d:sx n="1000000" d="1000000"/>
                      <am3d:sy n="1000000" d="1000000"/>
                      <am3d:sz n="1000000" d="1000000"/>
                    </am3d:scale>
                    <am3d:rot ax="3624957" ay="2180863" az="27739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804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AE451E3-6329-9E84-BC71-6BB398710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359937">
                <a:off x="9080056" y="4567793"/>
                <a:ext cx="2113966" cy="1390266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BD07906-F227-C85F-06AC-491D36850EBE}"/>
              </a:ext>
            </a:extLst>
          </p:cNvPr>
          <p:cNvSpPr txBox="1"/>
          <p:nvPr/>
        </p:nvSpPr>
        <p:spPr>
          <a:xfrm>
            <a:off x="14628232" y="4041101"/>
            <a:ext cx="999972" cy="4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Next Demi Bold" panose="020B0503020202020204" pitchFamily="34" charset="0"/>
              </a:rPr>
              <a:t>V tail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585484" y="1024350"/>
              <a:ext cx="1487179" cy="2790400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1487179" cy="2790400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9" ay="-2" az="107999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2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70C4C11-0B7B-BC64-7D66-DA4D159D36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7585484" y="1024350"/>
                <a:ext cx="1487179" cy="27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10017697" y="1067752"/>
              <a:ext cx="1487177" cy="2762794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1487177" cy="2762794"/>
                    </a:xfrm>
                    <a:prstGeom prst="rect">
                      <a:avLst/>
                    </a:prstGeom>
                  </am3d:spPr>
                  <am3d:camera>
                    <am3d:pos x="0" y="0" z="662635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150" d="1000000"/>
                    <am3d:preTrans dx="37747723" dy="-655649" dz="20644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27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10AB2C1-CB33-B1D7-435C-B0644B7C3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10017697" y="1067752"/>
                <a:ext cx="1487177" cy="2762794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71005BB-E863-84CF-BC91-ABC04E9A9D44}"/>
              </a:ext>
            </a:extLst>
          </p:cNvPr>
          <p:cNvSpPr txBox="1"/>
          <p:nvPr/>
        </p:nvSpPr>
        <p:spPr>
          <a:xfrm>
            <a:off x="-3599401" y="3737993"/>
            <a:ext cx="2220990" cy="51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Swept Wing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2E9983-1513-7EFC-6B6C-5A94E3F1A153}"/>
              </a:ext>
            </a:extLst>
          </p:cNvPr>
          <p:cNvSpPr txBox="1"/>
          <p:nvPr/>
        </p:nvSpPr>
        <p:spPr>
          <a:xfrm>
            <a:off x="-5241423" y="4829286"/>
            <a:ext cx="605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Reduces adverse effects of transonic &amp; supersonic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44A62-5A28-A054-42BE-E68E4F5BE268}"/>
              </a:ext>
            </a:extLst>
          </p:cNvPr>
          <p:cNvSpPr txBox="1"/>
          <p:nvPr/>
        </p:nvSpPr>
        <p:spPr>
          <a:xfrm>
            <a:off x="-5220157" y="5262926"/>
            <a:ext cx="4198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Increase Divergence Mach number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8806CF-ECCC-8139-71A8-BFE126A25C59}"/>
              </a:ext>
            </a:extLst>
          </p:cNvPr>
          <p:cNvSpPr txBox="1"/>
          <p:nvPr/>
        </p:nvSpPr>
        <p:spPr>
          <a:xfrm>
            <a:off x="-5220157" y="5696566"/>
            <a:ext cx="478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High maneuverability with low aspect ratio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B52D3-2424-33CC-FBB3-231A9156EF57}"/>
              </a:ext>
            </a:extLst>
          </p:cNvPr>
          <p:cNvSpPr txBox="1"/>
          <p:nvPr/>
        </p:nvSpPr>
        <p:spPr>
          <a:xfrm>
            <a:off x="8679573" y="11428557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 vs ⍺ </a:t>
            </a:r>
          </a:p>
        </p:txBody>
      </p:sp>
      <p:pic>
        <p:nvPicPr>
          <p:cNvPr id="11" name="Picture 10" descr="A graph on a white sheet&#10;&#10;Description automatically generated">
            <a:extLst>
              <a:ext uri="{FF2B5EF4-FFF2-40B4-BE49-F238E27FC236}">
                <a16:creationId xmlns:a16="http://schemas.microsoft.com/office/drawing/2014/main" id="{4CF8B6E7-3777-508D-E1EF-97D12DBE21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2" t="2862" r="25095" b="2997"/>
          <a:stretch/>
        </p:blipFill>
        <p:spPr>
          <a:xfrm>
            <a:off x="1076473" y="1772090"/>
            <a:ext cx="4620159" cy="4110458"/>
          </a:xfrm>
          <a:prstGeom prst="rect">
            <a:avLst/>
          </a:prstGeom>
          <a:effectLst>
            <a:outerShdw blurRad="50800" dist="50800" dir="276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09D30D-9626-28DE-C603-54785B193EDC}"/>
              </a:ext>
            </a:extLst>
          </p:cNvPr>
          <p:cNvSpPr txBox="1"/>
          <p:nvPr/>
        </p:nvSpPr>
        <p:spPr>
          <a:xfrm>
            <a:off x="2448303" y="6230363"/>
            <a:ext cx="1606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Graph Cl/Cd vs ⍺ </a:t>
            </a:r>
          </a:p>
        </p:txBody>
      </p:sp>
    </p:spTree>
    <p:extLst>
      <p:ext uri="{BB962C8B-B14F-4D97-AF65-F5344CB8AC3E}">
        <p14:creationId xmlns:p14="http://schemas.microsoft.com/office/powerpoint/2010/main" val="391670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7459580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7121589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471482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7459581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0547838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</p:spTree>
    <p:extLst>
      <p:ext uri="{BB962C8B-B14F-4D97-AF65-F5344CB8AC3E}">
        <p14:creationId xmlns:p14="http://schemas.microsoft.com/office/powerpoint/2010/main" val="26249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03094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295834" y="167640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295834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05FD37-E921-26F5-17D6-7615F795D7EA}"/>
              </a:ext>
            </a:extLst>
          </p:cNvPr>
          <p:cNvGrpSpPr/>
          <p:nvPr/>
        </p:nvGrpSpPr>
        <p:grpSpPr>
          <a:xfrm>
            <a:off x="12667950" y="571232"/>
            <a:ext cx="4774576" cy="2741595"/>
            <a:chOff x="7121589" y="571232"/>
            <a:chExt cx="4774576" cy="274159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D1E93B-B83E-92C6-B148-15777B04D7BF}"/>
                </a:ext>
              </a:extLst>
            </p:cNvPr>
            <p:cNvGrpSpPr/>
            <p:nvPr/>
          </p:nvGrpSpPr>
          <p:grpSpPr>
            <a:xfrm flipH="1">
              <a:off x="7121589" y="571232"/>
              <a:ext cx="4774576" cy="1012499"/>
              <a:chOff x="7107384" y="482162"/>
              <a:chExt cx="4442692" cy="9181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36514A5-B967-4A17-68FA-37A27F573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1186" y="482162"/>
                <a:ext cx="3200400" cy="86142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164725-8C13-15F6-5E0B-C7D7B1999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105" y="754814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55E234D-C7FC-B89C-4F1F-33909C757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117" y="1147482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917F6-F1E4-8691-333F-C60546C89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5701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22708-4F92-CE12-DB09-C89F261B8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656" y="122640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8C6F10-F92B-D920-53E2-21FA72B73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7384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3EAB3B-D30F-EEFA-5BBA-4CE85E12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430" y="1343589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1BA2A3C-3485-F464-9147-DA8924439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3" y="87135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E267DC-D8CC-E93E-E917-568452462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323" y="592387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BEBC75-615D-F3AF-D8F8-83EC23A24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1838" y="61484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34EFD2B-DB67-B221-74DF-4E644A7B7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3385" y="104953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7A1F5D-4EC8-142C-8AFB-AE080FECF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4858" y="1400273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77ED76-496D-E5BF-1D00-20C1987ED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792" y="6887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920D80-19BC-164D-80DA-EC8A0674A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8053" y="1215607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966E956-C0E6-2BB0-DB1E-24649C632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950" y="1343589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471CF8-8B36-B06F-EB62-448C085A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634" y="1306341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E3AB5D-E92D-CDEE-4026-491F2F34F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5606" y="1382646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12D53B-7EAF-C3A5-6ED4-FC32C165F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631" y="1224646"/>
                <a:ext cx="3581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5487AE-8BD5-6211-F31D-A5A5D48E0091}"/>
                </a:ext>
              </a:extLst>
            </p:cNvPr>
            <p:cNvGrpSpPr/>
            <p:nvPr/>
          </p:nvGrpSpPr>
          <p:grpSpPr>
            <a:xfrm>
              <a:off x="7306846" y="3131126"/>
              <a:ext cx="4377744" cy="181701"/>
              <a:chOff x="7306846" y="3131126"/>
              <a:chExt cx="4377744" cy="181701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AD766B-4C79-8C0C-5304-B6A561024E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2E5CBA7-8411-8F68-F7A7-D5DB15C0C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E13F334-7F32-4C1E-DFD8-B31A8FAC2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A5AAC4-35A0-C101-FAE6-35CFCA2E978D}"/>
              </a:ext>
            </a:extLst>
          </p:cNvPr>
          <p:cNvGrpSpPr/>
          <p:nvPr/>
        </p:nvGrpSpPr>
        <p:grpSpPr>
          <a:xfrm>
            <a:off x="-5029909" y="4484558"/>
            <a:ext cx="4377744" cy="1751057"/>
            <a:chOff x="471482" y="4484558"/>
            <a:chExt cx="4377744" cy="175105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0E14479-B27F-D5C6-D4FE-35A0083123BA}"/>
                </a:ext>
              </a:extLst>
            </p:cNvPr>
            <p:cNvGrpSpPr/>
            <p:nvPr/>
          </p:nvGrpSpPr>
          <p:grpSpPr>
            <a:xfrm flipH="1">
              <a:off x="471482" y="4484558"/>
              <a:ext cx="4195482" cy="972947"/>
              <a:chOff x="600472" y="4489563"/>
              <a:chExt cx="4150061" cy="97294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FAA223E-C17E-2BFA-ED8F-188378EE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068462" y="4489563"/>
                <a:ext cx="3200399" cy="972947"/>
              </a:xfrm>
              <a:prstGeom prst="rect">
                <a:avLst/>
              </a:prstGeom>
              <a:effectLst>
                <a:reflection stA="0" endPos="65000" dist="50800" dir="5400000" sy="-100000" algn="bl" rotWithShape="0"/>
              </a:effectLst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618063-DABB-D0FF-33C2-74B1CE4EC718}"/>
                  </a:ext>
                </a:extLst>
              </p:cNvPr>
              <p:cNvCxnSpPr/>
              <p:nvPr/>
            </p:nvCxnSpPr>
            <p:spPr>
              <a:xfrm flipH="1">
                <a:off x="4112407" y="480382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0C4E698-F891-63F4-ED2D-E917C0BE7D69}"/>
                  </a:ext>
                </a:extLst>
              </p:cNvPr>
              <p:cNvCxnSpPr/>
              <p:nvPr/>
            </p:nvCxnSpPr>
            <p:spPr>
              <a:xfrm flipH="1">
                <a:off x="1110973" y="5233317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4C67755-CAAF-6053-7600-CA531BCD9BA6}"/>
                  </a:ext>
                </a:extLst>
              </p:cNvPr>
              <p:cNvCxnSpPr/>
              <p:nvPr/>
            </p:nvCxnSpPr>
            <p:spPr>
              <a:xfrm flipH="1">
                <a:off x="3535134" y="4645265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A9772A6-BAE0-141A-709E-90EF35B1D284}"/>
                  </a:ext>
                </a:extLst>
              </p:cNvPr>
              <p:cNvCxnSpPr/>
              <p:nvPr/>
            </p:nvCxnSpPr>
            <p:spPr>
              <a:xfrm flipH="1">
                <a:off x="3535133" y="5306808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E9D634-689D-E83F-59FA-F7AA3E2B4B5A}"/>
                  </a:ext>
                </a:extLst>
              </p:cNvPr>
              <p:cNvCxnSpPr/>
              <p:nvPr/>
            </p:nvCxnSpPr>
            <p:spPr>
              <a:xfrm flipH="1">
                <a:off x="600472" y="4989166"/>
                <a:ext cx="51050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7D07CC-5C81-F5C4-4A68-7F3461D13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5169" y="4645265"/>
                <a:ext cx="387951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54C450-3DFB-7A5F-AECC-F60B43C8F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5467" y="5377300"/>
                <a:ext cx="375706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F78E70C-1A65-6E03-DC2A-3747F9792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5283" y="5012639"/>
                <a:ext cx="255250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516985-75BE-50B6-76BE-D70DEC70A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950" y="4633658"/>
                <a:ext cx="322023" cy="0"/>
              </a:xfrm>
              <a:prstGeom prst="line">
                <a:avLst/>
              </a:prstGeom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4AC5ACF-5943-E33D-47ED-C6735C2A19C6}"/>
                </a:ext>
              </a:extLst>
            </p:cNvPr>
            <p:cNvGrpSpPr/>
            <p:nvPr/>
          </p:nvGrpSpPr>
          <p:grpSpPr>
            <a:xfrm>
              <a:off x="471482" y="6053914"/>
              <a:ext cx="4377744" cy="181701"/>
              <a:chOff x="7306846" y="3131126"/>
              <a:chExt cx="4377744" cy="181701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01B87625-4C54-D4D2-8A51-50808F719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7306846" y="3131128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9B9D962-A5F8-CD06-9193-686167B79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8771633" y="3131127"/>
                <a:ext cx="1464787" cy="181699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688EF9F7-EA51-C77D-3343-BAD84CC91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766" t="63893" r="23191" b="21611"/>
              <a:stretch/>
            </p:blipFill>
            <p:spPr>
              <a:xfrm>
                <a:off x="10219803" y="3131126"/>
                <a:ext cx="1464787" cy="181699"/>
              </a:xfrm>
              <a:prstGeom prst="rect">
                <a:avLst/>
              </a:prstGeom>
            </p:spPr>
          </p:pic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214761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2AB4E5-606C-8130-0F26-4ABD2937E165}"/>
              </a:ext>
            </a:extLst>
          </p:cNvPr>
          <p:cNvSpPr txBox="1"/>
          <p:nvPr/>
        </p:nvSpPr>
        <p:spPr>
          <a:xfrm>
            <a:off x="12476771" y="6596390"/>
            <a:ext cx="351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*Images not to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68A02-1131-D156-F1FC-802C2F662849}"/>
              </a:ext>
            </a:extLst>
          </p:cNvPr>
          <p:cNvSpPr txBox="1"/>
          <p:nvPr/>
        </p:nvSpPr>
        <p:spPr>
          <a:xfrm>
            <a:off x="295834" y="817854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</p:spTree>
    <p:extLst>
      <p:ext uri="{BB962C8B-B14F-4D97-AF65-F5344CB8AC3E}">
        <p14:creationId xmlns:p14="http://schemas.microsoft.com/office/powerpoint/2010/main" val="13547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89A97-6C5F-6202-2C14-FBDAFEA9CA58}"/>
              </a:ext>
            </a:extLst>
          </p:cNvPr>
          <p:cNvSpPr txBox="1"/>
          <p:nvPr/>
        </p:nvSpPr>
        <p:spPr>
          <a:xfrm>
            <a:off x="-3448257" y="1831505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44,000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171 knots (IAS)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-3122709" y="4860220"/>
            <a:ext cx="41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Demi Bold" panose="020B0503020202020204" pitchFamily="34" charset="0"/>
              </a:rPr>
              <a:t>Altitude – 16,000 ft (above MSL)</a:t>
            </a:r>
          </a:p>
          <a:p>
            <a:r>
              <a:rPr lang="en-US" sz="1600" b="1" dirty="0">
                <a:latin typeface="Avenir Next Demi Bold" panose="020B0503020202020204" pitchFamily="34" charset="0"/>
              </a:rPr>
              <a:t>Speed – 155 knots (IAS)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436243"/>
                  </p:ext>
                </p:extLst>
              </p:nvPr>
            </p:nvGraphicFramePr>
            <p:xfrm rot="10800000">
              <a:off x="12733781" y="223949"/>
              <a:ext cx="3631584" cy="4748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631584" cy="4748994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5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41FF29B-DA9E-033F-1E0D-12263D4F0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2733781" y="223949"/>
                <a:ext cx="3631584" cy="4748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78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720241"/>
                  </p:ext>
                </p:extLst>
              </p:nvPr>
            </p:nvGraphicFramePr>
            <p:xfrm rot="1080000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2" y="7302121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Demi Bold" panose="020B0503020202020204" pitchFamily="34" charset="0"/>
              </a:rPr>
              <a:t>15</a:t>
            </a:r>
            <a:r>
              <a:rPr lang="en-US" b="1" baseline="30000" dirty="0">
                <a:latin typeface="Avenir Next Demi Bold" panose="020B0503020202020204" pitchFamily="34" charset="0"/>
              </a:rPr>
              <a:t>0</a:t>
            </a:r>
            <a:endParaRPr lang="en-US" b="1" dirty="0">
              <a:latin typeface="Avenir Next Demi Bold" panose="020B0503020202020204" pitchFamily="34" charset="0"/>
            </a:endParaRPr>
          </a:p>
        </p:txBody>
      </p:sp>
      <p:pic>
        <p:nvPicPr>
          <p:cNvPr id="7" name="spiral15 Roll vs Time" descr="spiral15 Roll vs Time">
            <a:hlinkClick r:id="" action="ppaction://media"/>
            <a:extLst>
              <a:ext uri="{FF2B5EF4-FFF2-40B4-BE49-F238E27FC236}">
                <a16:creationId xmlns:a16="http://schemas.microsoft.com/office/drawing/2014/main" id="{A85199FC-3B80-EB9D-9C64-10A18592C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76843" y="1479224"/>
            <a:ext cx="3234499" cy="16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pic>
        <p:nvPicPr>
          <p:cNvPr id="7" name="Video 3">
            <a:hlinkClick r:id="" action="ppaction://media"/>
            <a:extLst>
              <a:ext uri="{FF2B5EF4-FFF2-40B4-BE49-F238E27FC236}">
                <a16:creationId xmlns:a16="http://schemas.microsoft.com/office/drawing/2014/main" id="{F446B0B4-9FFF-7E17-3AFD-A4820B0DD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500" y="3171204"/>
            <a:ext cx="5765562" cy="3243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921345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5">
                  <am3d:spPr>
                    <a:xfrm rot="9921345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6A99672-AA7E-F510-88ED-55FF53194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921345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78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52304C3-0F35-D69F-F8E3-E62D9686C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597" y="3176045"/>
            <a:ext cx="5613399" cy="31575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13810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5">
                  <am3d:spPr>
                    <a:xfrm rot="9013810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13810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9536C8-BBA2-F31F-8734-35167FE8E837}"/>
              </a:ext>
            </a:extLst>
          </p:cNvPr>
          <p:cNvSpPr txBox="1"/>
          <p:nvPr/>
        </p:nvSpPr>
        <p:spPr>
          <a:xfrm>
            <a:off x="5796193" y="5964250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30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2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2" y="356160"/>
            <a:ext cx="254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636646"/>
                  </p:ext>
                </p:extLst>
              </p:nvPr>
            </p:nvGraphicFramePr>
            <p:xfrm rot="10800000">
              <a:off x="6790140" y="2079924"/>
              <a:ext cx="4032927" cy="200033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4032927" cy="200033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1686" ay="22022" az="10247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62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6790140" y="2079924"/>
                <a:ext cx="4032927" cy="200033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65FB15-BC81-3281-AB12-633BD313D043}"/>
              </a:ext>
            </a:extLst>
          </p:cNvPr>
          <p:cNvSpPr txBox="1"/>
          <p:nvPr/>
        </p:nvSpPr>
        <p:spPr>
          <a:xfrm>
            <a:off x="34793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27AA5-70DD-CEAF-EAFF-906048342E05}"/>
              </a:ext>
            </a:extLst>
          </p:cNvPr>
          <p:cNvSpPr txBox="1"/>
          <p:nvPr/>
        </p:nvSpPr>
        <p:spPr>
          <a:xfrm>
            <a:off x="347934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92E1C-95DB-D7E4-F2FF-2376C41EC16B}"/>
              </a:ext>
            </a:extLst>
          </p:cNvPr>
          <p:cNvSpPr txBox="1"/>
          <p:nvPr/>
        </p:nvSpPr>
        <p:spPr>
          <a:xfrm>
            <a:off x="34793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1E3D0-E750-D10A-073A-4A5D083ED9CA}"/>
              </a:ext>
            </a:extLst>
          </p:cNvPr>
          <p:cNvSpPr txBox="1"/>
          <p:nvPr/>
        </p:nvSpPr>
        <p:spPr>
          <a:xfrm>
            <a:off x="347934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948B-ADD3-4534-100B-C2D405AC2A95}"/>
              </a:ext>
            </a:extLst>
          </p:cNvPr>
          <p:cNvSpPr txBox="1"/>
          <p:nvPr/>
        </p:nvSpPr>
        <p:spPr>
          <a:xfrm>
            <a:off x="347934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11BE4-0FFA-FCCB-7271-4FE729AA7F8A}"/>
              </a:ext>
            </a:extLst>
          </p:cNvPr>
          <p:cNvSpPr txBox="1"/>
          <p:nvPr/>
        </p:nvSpPr>
        <p:spPr>
          <a:xfrm>
            <a:off x="347934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C1A86-467B-F9FD-CA27-A7CAA1DA22B9}"/>
              </a:ext>
            </a:extLst>
          </p:cNvPr>
          <p:cNvSpPr txBox="1"/>
          <p:nvPr/>
        </p:nvSpPr>
        <p:spPr>
          <a:xfrm>
            <a:off x="347934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F82D1-4957-FB7B-DCCB-1F04DC00B175}"/>
              </a:ext>
            </a:extLst>
          </p:cNvPr>
          <p:cNvSpPr txBox="1"/>
          <p:nvPr/>
        </p:nvSpPr>
        <p:spPr>
          <a:xfrm>
            <a:off x="339629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C302F-9188-D1D3-9EA9-3946D4C9F9AF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r>
              <a:rPr lang="en-US" sz="2000" b="1" dirty="0">
                <a:solidFill>
                  <a:schemeClr val="tx1">
                    <a:alpha val="0"/>
                  </a:schemeClr>
                </a:solidFill>
                <a:latin typeface="Avenir Next Demi Bold" panose="020B0503020202020204" pitchFamily="34" charset="0"/>
              </a:rPr>
              <a:t>MISSION PROFILE</a:t>
            </a:r>
            <a:endParaRPr lang="en-US" sz="2800" b="1" dirty="0">
              <a:solidFill>
                <a:schemeClr val="tx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5317538" y="893750"/>
            <a:ext cx="181777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pic>
        <p:nvPicPr>
          <p:cNvPr id="7" name="Video 4">
            <a:hlinkClick r:id="" action="ppaction://media"/>
            <a:extLst>
              <a:ext uri="{FF2B5EF4-FFF2-40B4-BE49-F238E27FC236}">
                <a16:creationId xmlns:a16="http://schemas.microsoft.com/office/drawing/2014/main" id="{6BB909F4-1701-518D-3A17-A2C518F7F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941" y="3155551"/>
            <a:ext cx="5675252" cy="31923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8103698">
              <a:off x="3874330" y="2530536"/>
              <a:ext cx="4443334" cy="2082019"/>
            </p:xfrm>
            <a:graphic>
              <a:graphicData uri="http://schemas.microsoft.com/office/drawing/2017/model3d">
                <am3d:model3d r:embed="rId5">
                  <am3d:spPr>
                    <a:xfrm rot="8103698">
                      <a:off x="0" y="0"/>
                      <a:ext cx="4443334" cy="208201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810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103698">
                <a:off x="3874330" y="2530536"/>
                <a:ext cx="4443334" cy="20820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461ED0-B3F5-15D9-17BC-F73380C75358}"/>
              </a:ext>
            </a:extLst>
          </p:cNvPr>
          <p:cNvSpPr txBox="1"/>
          <p:nvPr/>
        </p:nvSpPr>
        <p:spPr>
          <a:xfrm>
            <a:off x="5796193" y="5935832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45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16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944723">
              <a:off x="-2312810" y="134431"/>
              <a:ext cx="1924587" cy="2380410"/>
            </p:xfrm>
            <a:graphic>
              <a:graphicData uri="http://schemas.microsoft.com/office/drawing/2017/model3d">
                <am3d:model3d r:embed="rId2">
                  <am3d:spPr>
                    <a:xfrm rot="6944723">
                      <a:off x="0" y="0"/>
                      <a:ext cx="1924587" cy="238041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55428" ay="1177451" az="15842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654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145C133-1582-D109-8A79-3484871EE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944723">
                <a:off x="-2312810" y="134431"/>
                <a:ext cx="1924587" cy="238041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0E9ADD-020B-A0A8-7D4E-07B8DB578ABB}"/>
              </a:ext>
            </a:extLst>
          </p:cNvPr>
          <p:cNvGrpSpPr/>
          <p:nvPr/>
        </p:nvGrpSpPr>
        <p:grpSpPr>
          <a:xfrm>
            <a:off x="12567409" y="2152948"/>
            <a:ext cx="11500656" cy="2701064"/>
            <a:chOff x="12567409" y="2152948"/>
            <a:chExt cx="11500656" cy="270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163517-C38D-5D85-EB8C-7300E6A8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67409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79671F-791D-53BF-8610-6128F1B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11293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B3FBDD-B3AA-F9F0-C5C6-32DE7BA8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55177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16850B-7698-145C-BC00-098AD0E937DD}"/>
              </a:ext>
            </a:extLst>
          </p:cNvPr>
          <p:cNvSpPr txBox="1"/>
          <p:nvPr/>
        </p:nvSpPr>
        <p:spPr>
          <a:xfrm>
            <a:off x="1933930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28E87-76DB-8725-B411-9F0E3A354022}"/>
              </a:ext>
            </a:extLst>
          </p:cNvPr>
          <p:cNvSpPr txBox="1"/>
          <p:nvPr/>
        </p:nvSpPr>
        <p:spPr>
          <a:xfrm>
            <a:off x="579619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30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479C3-550F-F9BD-C269-E5A74BD3B522}"/>
              </a:ext>
            </a:extLst>
          </p:cNvPr>
          <p:cNvSpPr txBox="1"/>
          <p:nvPr/>
        </p:nvSpPr>
        <p:spPr>
          <a:xfrm>
            <a:off x="9958266" y="7765417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45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46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306835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12612547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04610-C4CE-8807-D207-187C872A8763}"/>
              </a:ext>
            </a:extLst>
          </p:cNvPr>
          <p:cNvSpPr txBox="1"/>
          <p:nvPr/>
        </p:nvSpPr>
        <p:spPr>
          <a:xfrm>
            <a:off x="29165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1523704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D00746-7CF1-7490-17BC-DB976A0C5BBC}"/>
              </a:ext>
            </a:extLst>
          </p:cNvPr>
          <p:cNvGrpSpPr/>
          <p:nvPr/>
        </p:nvGrpSpPr>
        <p:grpSpPr>
          <a:xfrm>
            <a:off x="427290" y="2152948"/>
            <a:ext cx="11500656" cy="2701064"/>
            <a:chOff x="427290" y="2152948"/>
            <a:chExt cx="11500656" cy="27010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751073-6572-F69A-2330-8A9784A5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290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DD10C-0517-E41A-073E-72B2876F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1174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3E728E-7EAB-EAB6-DCA8-E724F768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58" y="2152948"/>
              <a:ext cx="3612888" cy="27010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31684C-76A4-0C03-01D3-21B5B293E1DF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Roll vs Time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D3422-0F67-D051-FBEC-7DF01866911D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7EE6-4082-77DA-4965-C94ED9980A0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30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B31D6-CDD0-4069-9A9E-798B4CF7370C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45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10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295834" y="893750"/>
            <a:ext cx="18329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Spiral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3BC6D-3361-4B9C-CD2C-7B032D024F57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007759">
              <a:off x="12818415" y="1087135"/>
              <a:ext cx="1345581" cy="2894269"/>
            </p:xfrm>
            <a:graphic>
              <a:graphicData uri="http://schemas.microsoft.com/office/drawing/2017/model3d">
                <am3d:model3d r:embed="rId4">
                  <am3d:spPr>
                    <a:xfrm rot="7007759">
                      <a:off x="0" y="0"/>
                      <a:ext cx="1345581" cy="2894269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991" ay="-52678" az="-53409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85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5EADE97-8387-0D42-46FE-5509D7274D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007759">
                <a:off x="12818415" y="1087135"/>
                <a:ext cx="1345581" cy="28942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4D4F53-622F-7F82-F9AD-79D958145CB4}"/>
              </a:ext>
            </a:extLst>
          </p:cNvPr>
          <p:cNvSpPr txBox="1"/>
          <p:nvPr/>
        </p:nvSpPr>
        <p:spPr>
          <a:xfrm>
            <a:off x="-2120730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ACE91-F081-28CA-EF9A-FB7029D2629F}"/>
              </a:ext>
            </a:extLst>
          </p:cNvPr>
          <p:cNvSpPr txBox="1"/>
          <p:nvPr/>
        </p:nvSpPr>
        <p:spPr>
          <a:xfrm>
            <a:off x="193393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01BDC-B288-EC2B-7CF3-55E6D62658A1}"/>
              </a:ext>
            </a:extLst>
          </p:cNvPr>
          <p:cNvSpPr txBox="1"/>
          <p:nvPr/>
        </p:nvSpPr>
        <p:spPr>
          <a:xfrm>
            <a:off x="579619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30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B08E8-6F6B-6DFE-2539-201BE920789E}"/>
              </a:ext>
            </a:extLst>
          </p:cNvPr>
          <p:cNvSpPr txBox="1"/>
          <p:nvPr/>
        </p:nvSpPr>
        <p:spPr>
          <a:xfrm>
            <a:off x="9958266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45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11566-27B6-6DA3-B9A9-C9E148210306}"/>
              </a:ext>
            </a:extLst>
          </p:cNvPr>
          <p:cNvSpPr txBox="1"/>
          <p:nvPr/>
        </p:nvSpPr>
        <p:spPr>
          <a:xfrm>
            <a:off x="4985372" y="62685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Roll vs Time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F450D0-DFBE-F223-A571-348808493292}"/>
              </a:ext>
            </a:extLst>
          </p:cNvPr>
          <p:cNvGrpSpPr/>
          <p:nvPr/>
        </p:nvGrpSpPr>
        <p:grpSpPr>
          <a:xfrm>
            <a:off x="427290" y="2152948"/>
            <a:ext cx="11500656" cy="2701063"/>
            <a:chOff x="427290" y="2152948"/>
            <a:chExt cx="11500656" cy="27010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5D1C45-50D8-B11E-AE41-5C87E589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C541A7-A56C-9F1D-C767-13D363E0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377AE8-D791-4137-1029-7BB1632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pic>
        <p:nvPicPr>
          <p:cNvPr id="4" name="shortperiod Pitch vs Time" descr="shortperiod Pitch vs Time">
            <a:hlinkClick r:id="" action="ppaction://media"/>
            <a:extLst>
              <a:ext uri="{FF2B5EF4-FFF2-40B4-BE49-F238E27FC236}">
                <a16:creationId xmlns:a16="http://schemas.microsoft.com/office/drawing/2014/main" id="{DC1BB388-3EB9-D3BA-4BBC-A7D991A0B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0350" y="13859645"/>
            <a:ext cx="4001650" cy="20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-519499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EC02BBE2-BBAC-FF4C-CE75-CA495069E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1904" y="1479224"/>
            <a:ext cx="5484261" cy="3084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869165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2946420" y="1169592"/>
              <a:ext cx="1889528" cy="6625617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889528" cy="662561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515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7806D07-E865-4EA8-E785-536AFB8C3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2946420" y="1169592"/>
                <a:ext cx="1889528" cy="662561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5988835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Pitch Doublet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7F99-C509-0EAE-0979-4D2B412E908E}"/>
              </a:ext>
            </a:extLst>
          </p:cNvPr>
          <p:cNvSpPr txBox="1"/>
          <p:nvPr/>
        </p:nvSpPr>
        <p:spPr>
          <a:xfrm>
            <a:off x="-10581920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AE26C-6883-0BDF-0DB8-7F38D6F2BC65}"/>
              </a:ext>
            </a:extLst>
          </p:cNvPr>
          <p:cNvSpPr txBox="1"/>
          <p:nvPr/>
        </p:nvSpPr>
        <p:spPr>
          <a:xfrm>
            <a:off x="-671965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30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E3FF-1272-B38E-35D8-CF9B5CCDE636}"/>
              </a:ext>
            </a:extLst>
          </p:cNvPr>
          <p:cNvSpPr txBox="1"/>
          <p:nvPr/>
        </p:nvSpPr>
        <p:spPr>
          <a:xfrm>
            <a:off x="-2557584" y="5158404"/>
            <a:ext cx="5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45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Demi Bold" panose="020B0503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5D22D-0E19-97F9-AD64-5B945BC6075D}"/>
              </a:ext>
            </a:extLst>
          </p:cNvPr>
          <p:cNvGrpSpPr/>
          <p:nvPr/>
        </p:nvGrpSpPr>
        <p:grpSpPr>
          <a:xfrm>
            <a:off x="-12088560" y="2152948"/>
            <a:ext cx="11500656" cy="2701063"/>
            <a:chOff x="427290" y="2152948"/>
            <a:chExt cx="11500656" cy="2701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B7FF0-9630-2D9F-30B4-CB2E7794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27290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7F82D-2915-BE67-D613-716B59E7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371174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926765-AE5E-4728-FBE7-E5E3849B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315058" y="2152948"/>
              <a:ext cx="3612888" cy="270106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52945" dist="68560" dir="840000" sx="97000" sy="97000" algn="ctr" rotWithShape="0">
                <a:srgbClr val="000000">
                  <a:alpha val="94898"/>
                </a:srgb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A6BB4-3096-DA99-97BD-C9851AB30B66}"/>
              </a:ext>
            </a:extLst>
          </p:cNvPr>
          <p:cNvSpPr txBox="1"/>
          <p:nvPr/>
        </p:nvSpPr>
        <p:spPr>
          <a:xfrm>
            <a:off x="-519499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127CD-1001-53FB-9ED3-DD3716AF545B}"/>
              </a:ext>
            </a:extLst>
          </p:cNvPr>
          <p:cNvSpPr txBox="1"/>
          <p:nvPr/>
        </p:nvSpPr>
        <p:spPr>
          <a:xfrm>
            <a:off x="12905874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8EEB4-9E4B-25D3-C40D-4C16AEB363CC}"/>
              </a:ext>
            </a:extLst>
          </p:cNvPr>
          <p:cNvSpPr txBox="1"/>
          <p:nvPr/>
        </p:nvSpPr>
        <p:spPr>
          <a:xfrm>
            <a:off x="15530375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FB5BD-4CD8-A893-6B83-FEF92E2B8E17}"/>
              </a:ext>
            </a:extLst>
          </p:cNvPr>
          <p:cNvSpPr txBox="1"/>
          <p:nvPr/>
        </p:nvSpPr>
        <p:spPr>
          <a:xfrm>
            <a:off x="-2442832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84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04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EFD30-C2E0-E6BE-61D6-A425E8F8F673}"/>
              </a:ext>
            </a:extLst>
          </p:cNvPr>
          <p:cNvSpPr txBox="1"/>
          <p:nvPr/>
        </p:nvSpPr>
        <p:spPr>
          <a:xfrm>
            <a:off x="5217538" y="7955656"/>
            <a:ext cx="16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Pitch Doublet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599309">
              <a:off x="13751187" y="-170422"/>
              <a:ext cx="785585" cy="2754645"/>
            </p:xfrm>
            <a:graphic>
              <a:graphicData uri="http://schemas.microsoft.com/office/drawing/2017/model3d">
                <am3d:model3d r:embed="rId2">
                  <am3d:spPr>
                    <a:xfrm rot="9599309">
                      <a:off x="0" y="0"/>
                      <a:ext cx="785585" cy="2754645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74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599309">
                <a:off x="13751187" y="-170422"/>
                <a:ext cx="785585" cy="2754645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DE54FE-3E6D-21D1-60FD-3FDBC2D19910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0937-43C2-B781-1E37-5D8CC820017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D1BC3-0D4C-AF21-FA27-9871C95C378B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C5190-C2C8-3D67-D130-8939B3479EC9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34E5D-6B08-EBD0-3F57-22960879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200" y="1912056"/>
            <a:ext cx="4730008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BB699-101C-422B-973C-97D2A12B040D}"/>
              </a:ext>
            </a:extLst>
          </p:cNvPr>
          <p:cNvSpPr txBox="1"/>
          <p:nvPr/>
        </p:nvSpPr>
        <p:spPr>
          <a:xfrm>
            <a:off x="4985373" y="7056128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Pitch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998AB-62DD-D451-5F98-4A0C4EE6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96543" y="1912056"/>
            <a:ext cx="4730007" cy="35362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1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126016" y="795291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Short Period Mode</a:t>
            </a:r>
          </a:p>
        </p:txBody>
      </p:sp>
      <p:cxnSp>
        <p:nvCxnSpPr>
          <p:cNvPr id="60" name="Straight Connector 59" hidden="1">
            <a:extLst>
              <a:ext uri="{FF2B5EF4-FFF2-40B4-BE49-F238E27FC236}">
                <a16:creationId xmlns:a16="http://schemas.microsoft.com/office/drawing/2014/main" id="{5F59E89E-26C7-4775-30B7-F4AD4FE5529C}"/>
              </a:ext>
            </a:extLst>
          </p:cNvPr>
          <p:cNvCxnSpPr>
            <a:cxnSpLocks/>
          </p:cNvCxnSpPr>
          <p:nvPr/>
        </p:nvCxnSpPr>
        <p:spPr>
          <a:xfrm>
            <a:off x="-7817548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D87934B-64BD-9B9E-0B71-680074CC8751}"/>
              </a:ext>
            </a:extLst>
          </p:cNvPr>
          <p:cNvSpPr txBox="1"/>
          <p:nvPr/>
        </p:nvSpPr>
        <p:spPr>
          <a:xfrm>
            <a:off x="-3270226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7A7BDE-ACE0-C44B-05CB-AA13A0D8EDDD}"/>
              </a:ext>
            </a:extLst>
          </p:cNvPr>
          <p:cNvSpPr txBox="1"/>
          <p:nvPr/>
        </p:nvSpPr>
        <p:spPr>
          <a:xfrm>
            <a:off x="7206626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DEC1AB-A18A-8AFE-5273-A8DF01E04C13}"/>
              </a:ext>
            </a:extLst>
          </p:cNvPr>
          <p:cNvSpPr txBox="1"/>
          <p:nvPr/>
        </p:nvSpPr>
        <p:spPr>
          <a:xfrm>
            <a:off x="30146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6511BC-0338-A3BF-8296-BD30B7A3836F}"/>
              </a:ext>
            </a:extLst>
          </p:cNvPr>
          <p:cNvSpPr txBox="1"/>
          <p:nvPr/>
        </p:nvSpPr>
        <p:spPr>
          <a:xfrm>
            <a:off x="10298865" y="1462173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0E0B6-D18F-4C8F-EAD3-A8FE477C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5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AFAFB-7E13-6714-CE1D-D43F3F55EA0F}"/>
              </a:ext>
            </a:extLst>
          </p:cNvPr>
          <p:cNvSpPr txBox="1"/>
          <p:nvPr/>
        </p:nvSpPr>
        <p:spPr>
          <a:xfrm>
            <a:off x="4985373" y="6001879"/>
            <a:ext cx="222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Pitch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062A0-D902-D2FC-74EA-6734A7F5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14805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599309">
              <a:off x="13492985" y="-124680"/>
              <a:ext cx="581993" cy="1669582"/>
            </p:xfrm>
            <a:graphic>
              <a:graphicData uri="http://schemas.microsoft.com/office/drawing/2017/model3d">
                <am3d:model3d r:embed="rId5">
                  <am3d:spPr>
                    <a:xfrm rot="9599309">
                      <a:off x="0" y="0"/>
                      <a:ext cx="581993" cy="1669582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6561457" ay="3446663" az="67576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23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24A60B0-6C07-61B8-588C-A277444DFD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599309">
                <a:off x="13492985" y="-124680"/>
                <a:ext cx="581993" cy="1669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43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D16C-640D-B098-5936-B1EA13B1AD69}"/>
              </a:ext>
            </a:extLst>
          </p:cNvPr>
          <p:cNvSpPr txBox="1"/>
          <p:nvPr/>
        </p:nvSpPr>
        <p:spPr>
          <a:xfrm>
            <a:off x="3890309" y="7157363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20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 Nose Up , decrease in velocity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216181" y="573258"/>
              <a:ext cx="1686611" cy="5896798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216181" y="573258"/>
                <a:ext cx="1686611" cy="5896798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BEEF22-E1A1-4008-1E47-F69EF8887C56}"/>
              </a:ext>
            </a:extLst>
          </p:cNvPr>
          <p:cNvCxnSpPr>
            <a:cxnSpLocks/>
          </p:cNvCxnSpPr>
          <p:nvPr/>
        </p:nvCxnSpPr>
        <p:spPr>
          <a:xfrm>
            <a:off x="2137738" y="269053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 hidden="1">
            <a:extLst>
              <a:ext uri="{FF2B5EF4-FFF2-40B4-BE49-F238E27FC236}">
                <a16:creationId xmlns:a16="http://schemas.microsoft.com/office/drawing/2014/main" id="{5DD8E3F6-F02A-8267-4174-3AD091A713D0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F221CF-124C-A667-9A15-32A8B3C835E3}"/>
              </a:ext>
            </a:extLst>
          </p:cNvPr>
          <p:cNvCxnSpPr>
            <a:cxnSpLocks/>
          </p:cNvCxnSpPr>
          <p:nvPr/>
        </p:nvCxnSpPr>
        <p:spPr>
          <a:xfrm>
            <a:off x="3735223" y="222737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5A9B6-E787-D3E1-7DFC-7A6500C80BA6}"/>
              </a:ext>
            </a:extLst>
          </p:cNvPr>
          <p:cNvCxnSpPr>
            <a:cxnSpLocks/>
          </p:cNvCxnSpPr>
          <p:nvPr/>
        </p:nvCxnSpPr>
        <p:spPr>
          <a:xfrm>
            <a:off x="9109005" y="405863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36CB8B-F1EE-D97F-03A4-514B2EB5CC58}"/>
              </a:ext>
            </a:extLst>
          </p:cNvPr>
          <p:cNvCxnSpPr>
            <a:cxnSpLocks/>
          </p:cNvCxnSpPr>
          <p:nvPr/>
        </p:nvCxnSpPr>
        <p:spPr>
          <a:xfrm>
            <a:off x="2393576" y="3480968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F7B9AE-E15A-FF94-14A4-EFDE9180B4B8}"/>
              </a:ext>
            </a:extLst>
          </p:cNvPr>
          <p:cNvCxnSpPr>
            <a:cxnSpLocks/>
          </p:cNvCxnSpPr>
          <p:nvPr/>
        </p:nvCxnSpPr>
        <p:spPr>
          <a:xfrm>
            <a:off x="4398398" y="3941360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592695-6CF5-3104-DAF6-6CF5AD182802}"/>
              </a:ext>
            </a:extLst>
          </p:cNvPr>
          <p:cNvCxnSpPr>
            <a:cxnSpLocks/>
          </p:cNvCxnSpPr>
          <p:nvPr/>
        </p:nvCxnSpPr>
        <p:spPr>
          <a:xfrm>
            <a:off x="6540249" y="2844058"/>
            <a:ext cx="83458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B2627-1CCB-D752-4B44-419103C08672}"/>
              </a:ext>
            </a:extLst>
          </p:cNvPr>
          <p:cNvCxnSpPr>
            <a:cxnSpLocks/>
          </p:cNvCxnSpPr>
          <p:nvPr/>
        </p:nvCxnSpPr>
        <p:spPr>
          <a:xfrm>
            <a:off x="7800221" y="2246471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E509AC-3C2B-3042-64C1-DE54996D03A3}"/>
              </a:ext>
            </a:extLst>
          </p:cNvPr>
          <p:cNvCxnSpPr>
            <a:cxnSpLocks/>
          </p:cNvCxnSpPr>
          <p:nvPr/>
        </p:nvCxnSpPr>
        <p:spPr>
          <a:xfrm>
            <a:off x="7409626" y="34163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9AE2AB-2A98-1A07-54BB-A21F0DEE1CD2}"/>
              </a:ext>
            </a:extLst>
          </p:cNvPr>
          <p:cNvCxnSpPr>
            <a:cxnSpLocks/>
          </p:cNvCxnSpPr>
          <p:nvPr/>
        </p:nvCxnSpPr>
        <p:spPr>
          <a:xfrm>
            <a:off x="6422705" y="4474421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7B4FFB-0C67-8DD1-0ADD-DCD1C1F015AF}"/>
              </a:ext>
            </a:extLst>
          </p:cNvPr>
          <p:cNvCxnSpPr>
            <a:cxnSpLocks/>
          </p:cNvCxnSpPr>
          <p:nvPr/>
        </p:nvCxnSpPr>
        <p:spPr>
          <a:xfrm>
            <a:off x="5370590" y="2522367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8A8336-3DD0-50D1-84E4-065E5E1DDB1C}"/>
              </a:ext>
            </a:extLst>
          </p:cNvPr>
          <p:cNvCxnSpPr>
            <a:cxnSpLocks/>
          </p:cNvCxnSpPr>
          <p:nvPr/>
        </p:nvCxnSpPr>
        <p:spPr>
          <a:xfrm>
            <a:off x="8351894" y="2844058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F1FCD6-BB84-D0BE-D239-2B611AD17DB6}"/>
              </a:ext>
            </a:extLst>
          </p:cNvPr>
          <p:cNvCxnSpPr>
            <a:cxnSpLocks/>
          </p:cNvCxnSpPr>
          <p:nvPr/>
        </p:nvCxnSpPr>
        <p:spPr>
          <a:xfrm>
            <a:off x="8894222" y="3712946"/>
            <a:ext cx="80824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3A81AE3-ECF2-36F8-2CFF-34DDDB80B461}"/>
              </a:ext>
            </a:extLst>
          </p:cNvPr>
          <p:cNvCxnSpPr>
            <a:cxnSpLocks/>
          </p:cNvCxnSpPr>
          <p:nvPr/>
        </p:nvCxnSpPr>
        <p:spPr>
          <a:xfrm>
            <a:off x="2222936" y="4058632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6E7BC4-2B9E-C84D-7CD3-5F0CA9E3F20B}"/>
              </a:ext>
            </a:extLst>
          </p:cNvPr>
          <p:cNvCxnSpPr>
            <a:cxnSpLocks/>
          </p:cNvCxnSpPr>
          <p:nvPr/>
        </p:nvCxnSpPr>
        <p:spPr>
          <a:xfrm>
            <a:off x="3735223" y="424843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6513DB-EDAB-C14A-ADE0-45A0CAF51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75033" y="1987826"/>
            <a:ext cx="4628660" cy="3460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7501D-571A-109E-9EF8-33DA9C3ACA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5399163" y="1987824"/>
            <a:ext cx="4628660" cy="3460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96341" dist="50800" dir="216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7" name="phugoid Altitude vs Time (1)" descr="phugoid Altitude vs Time (1)">
            <a:hlinkClick r:id="" action="ppaction://media"/>
            <a:extLst>
              <a:ext uri="{FF2B5EF4-FFF2-40B4-BE49-F238E27FC236}">
                <a16:creationId xmlns:a16="http://schemas.microsoft.com/office/drawing/2014/main" id="{082B2EF3-3E94-081B-720A-A812E2C72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04174" y="1330078"/>
            <a:ext cx="4195482" cy="2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78237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593435">
              <a:off x="3023529" y="1699767"/>
              <a:ext cx="1143148" cy="4764901"/>
            </p:xfrm>
            <a:graphic>
              <a:graphicData uri="http://schemas.microsoft.com/office/drawing/2017/model3d">
                <am3d:model3d r:embed="rId4">
                  <am3d:spPr>
                    <a:xfrm rot="6593435">
                      <a:off x="0" y="0"/>
                      <a:ext cx="1143148" cy="4764901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8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CABA04-50EB-AA65-F71C-A955F6D29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593435">
                <a:off x="3023529" y="1699767"/>
                <a:ext cx="1143148" cy="4764901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557746" y="351890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1075702" y="4280974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1848592" y="3204982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6190871" y="4446167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5133309" y="3217925"/>
            <a:ext cx="44370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4817689" y="4010823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4020209" y="4727979"/>
            <a:ext cx="88742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5579088" y="3622956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626590" y="4446167"/>
            <a:ext cx="44371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1848592" y="4574814"/>
            <a:ext cx="55978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5932114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20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 Nose Up , 10% decrease in velocity</a:t>
            </a:r>
          </a:p>
        </p:txBody>
      </p:sp>
      <p:pic>
        <p:nvPicPr>
          <p:cNvPr id="7" name="Video 3">
            <a:hlinkClick r:id="" action="ppaction://media"/>
            <a:extLst>
              <a:ext uri="{FF2B5EF4-FFF2-40B4-BE49-F238E27FC236}">
                <a16:creationId xmlns:a16="http://schemas.microsoft.com/office/drawing/2014/main" id="{66F00F9A-653B-8D05-1666-C6125CB64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0871" y="1570037"/>
            <a:ext cx="5813136" cy="32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1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7D2BAA-4EF4-23FF-4DD6-F70D638A85B8}"/>
              </a:ext>
            </a:extLst>
          </p:cNvPr>
          <p:cNvSpPr txBox="1"/>
          <p:nvPr/>
        </p:nvSpPr>
        <p:spPr>
          <a:xfrm>
            <a:off x="4153851" y="7098527"/>
            <a:ext cx="444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20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 Nose Up , 10% decrease in velocity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6593435">
              <a:off x="-5995693" y="573260"/>
              <a:ext cx="1686611" cy="5896798"/>
            </p:xfrm>
            <a:graphic>
              <a:graphicData uri="http://schemas.microsoft.com/office/drawing/2017/model3d">
                <am3d:model3d r:embed="rId2">
                  <am3d:spPr>
                    <a:xfrm rot="6593435">
                      <a:off x="0" y="0"/>
                      <a:ext cx="1686611" cy="5896798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5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11447B6-E032-3E60-8915-F22340385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93435">
                <a:off x="-5995693" y="573260"/>
                <a:ext cx="1686611" cy="589679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80B8D-7257-1F14-29E8-6BE53096B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51560" y="2033975"/>
            <a:ext cx="4703781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DB31E0-5FB2-794A-F3D0-9E16A9133297}"/>
              </a:ext>
            </a:extLst>
          </p:cNvPr>
          <p:cNvSpPr txBox="1"/>
          <p:nvPr/>
        </p:nvSpPr>
        <p:spPr>
          <a:xfrm>
            <a:off x="4419598" y="729858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Altitude vs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0CEA9-AA0E-923C-213E-FDCCD295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24101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73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356950"/>
                  </p:ext>
                </p:extLst>
              </p:nvPr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661C2D3-57BC-499D-9A80-56BC4F41FB85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2F9CEB-35C0-766E-ED8F-FC0B2E0383E3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maneuverability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Reconnaissance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CB60C8-3E20-B2FB-CB62-F9B1307D968B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>
                <a:alpha val="0"/>
              </a:schemeClr>
            </a:solidFill>
          </a:ln>
          <a:effectLst>
            <a:glow rad="66278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3FC100-8472-8ADE-05F5-D2C5E6A7BB58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9E1E5-1924-9F6E-36AF-CA4D90592027}"/>
              </a:ext>
            </a:extLst>
          </p:cNvPr>
          <p:cNvSpPr txBox="1"/>
          <p:nvPr/>
        </p:nvSpPr>
        <p:spPr>
          <a:xfrm>
            <a:off x="1625601" y="2306948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>
                    <a:alpha val="0"/>
                  </a:srgbClr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</p:txBody>
      </p:sp>
    </p:spTree>
    <p:extLst>
      <p:ext uri="{BB962C8B-B14F-4D97-AF65-F5344CB8AC3E}">
        <p14:creationId xmlns:p14="http://schemas.microsoft.com/office/powerpoint/2010/main" val="214176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106680" y="82701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Phugoid Mode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531E2-09EF-6E91-E456-F7C70B564CFC}"/>
              </a:ext>
            </a:extLst>
          </p:cNvPr>
          <p:cNvCxnSpPr>
            <a:cxnSpLocks/>
          </p:cNvCxnSpPr>
          <p:nvPr/>
        </p:nvCxnSpPr>
        <p:spPr>
          <a:xfrm>
            <a:off x="-8911263" y="2690537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422972-8C1C-2488-D86A-168B8444118F}"/>
              </a:ext>
            </a:extLst>
          </p:cNvPr>
          <p:cNvCxnSpPr>
            <a:cxnSpLocks/>
          </p:cNvCxnSpPr>
          <p:nvPr/>
        </p:nvCxnSpPr>
        <p:spPr>
          <a:xfrm>
            <a:off x="-7313778" y="2227376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DAD08C-1BE9-C7A3-F933-3FD1F3A43223}"/>
              </a:ext>
            </a:extLst>
          </p:cNvPr>
          <p:cNvCxnSpPr>
            <a:cxnSpLocks/>
          </p:cNvCxnSpPr>
          <p:nvPr/>
        </p:nvCxnSpPr>
        <p:spPr>
          <a:xfrm>
            <a:off x="-1939996" y="4058633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2675B19-A5AB-3ABE-AE58-233B94DFFE65}"/>
              </a:ext>
            </a:extLst>
          </p:cNvPr>
          <p:cNvCxnSpPr>
            <a:cxnSpLocks/>
          </p:cNvCxnSpPr>
          <p:nvPr/>
        </p:nvCxnSpPr>
        <p:spPr>
          <a:xfrm>
            <a:off x="-3248780" y="2246472"/>
            <a:ext cx="54911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39DCE8-6935-3A77-143A-779EBD7BCB37}"/>
              </a:ext>
            </a:extLst>
          </p:cNvPr>
          <p:cNvCxnSpPr>
            <a:cxnSpLocks/>
          </p:cNvCxnSpPr>
          <p:nvPr/>
        </p:nvCxnSpPr>
        <p:spPr>
          <a:xfrm>
            <a:off x="-3639375" y="34163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FC56DA4-99E5-6AF8-6E36-038A8E801B2D}"/>
              </a:ext>
            </a:extLst>
          </p:cNvPr>
          <p:cNvCxnSpPr>
            <a:cxnSpLocks/>
          </p:cNvCxnSpPr>
          <p:nvPr/>
        </p:nvCxnSpPr>
        <p:spPr>
          <a:xfrm>
            <a:off x="-4626296" y="4474422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412B97-2221-C8DF-B96A-EBCFE6F85A23}"/>
              </a:ext>
            </a:extLst>
          </p:cNvPr>
          <p:cNvCxnSpPr>
            <a:cxnSpLocks/>
          </p:cNvCxnSpPr>
          <p:nvPr/>
        </p:nvCxnSpPr>
        <p:spPr>
          <a:xfrm>
            <a:off x="-2697107" y="2844059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E7F8E0-CAC5-EB96-4FE7-FB570E9EC7EE}"/>
              </a:ext>
            </a:extLst>
          </p:cNvPr>
          <p:cNvCxnSpPr>
            <a:cxnSpLocks/>
          </p:cNvCxnSpPr>
          <p:nvPr/>
        </p:nvCxnSpPr>
        <p:spPr>
          <a:xfrm>
            <a:off x="-8826065" y="4058633"/>
            <a:ext cx="54911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A741E2-0607-1C23-8EA7-51A75E489F85}"/>
              </a:ext>
            </a:extLst>
          </p:cNvPr>
          <p:cNvCxnSpPr>
            <a:cxnSpLocks/>
          </p:cNvCxnSpPr>
          <p:nvPr/>
        </p:nvCxnSpPr>
        <p:spPr>
          <a:xfrm>
            <a:off x="-7313778" y="4248440"/>
            <a:ext cx="69275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4E79D-34FE-81AA-2D8A-CA091732248B}"/>
              </a:ext>
            </a:extLst>
          </p:cNvPr>
          <p:cNvSpPr txBox="1"/>
          <p:nvPr/>
        </p:nvSpPr>
        <p:spPr>
          <a:xfrm>
            <a:off x="-324878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C7F33-87AF-9985-96D0-00F50A408A6A}"/>
              </a:ext>
            </a:extLst>
          </p:cNvPr>
          <p:cNvSpPr txBox="1"/>
          <p:nvPr/>
        </p:nvSpPr>
        <p:spPr>
          <a:xfrm>
            <a:off x="755624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84244-22FD-0B7F-E437-6BD8D10BEF83}"/>
              </a:ext>
            </a:extLst>
          </p:cNvPr>
          <p:cNvSpPr txBox="1"/>
          <p:nvPr/>
        </p:nvSpPr>
        <p:spPr>
          <a:xfrm>
            <a:off x="295834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FEFA-E3D4-6A4E-8D5F-0907EEBC4F26}"/>
              </a:ext>
            </a:extLst>
          </p:cNvPr>
          <p:cNvSpPr txBox="1"/>
          <p:nvPr/>
        </p:nvSpPr>
        <p:spPr>
          <a:xfrm>
            <a:off x="10651566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96A67-28D7-7632-46D6-D0FD02BAEA9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Altitude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D3D4-1D74-A4F1-456A-28F67F7B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1224" y="2033975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830613">
              <a:off x="-4787413" y="7083681"/>
              <a:ext cx="990194" cy="2767467"/>
            </p:xfrm>
            <a:graphic>
              <a:graphicData uri="http://schemas.microsoft.com/office/drawing/2017/model3d">
                <am3d:model3d r:embed="rId3">
                  <am3d:spPr>
                    <a:xfrm rot="5830613">
                      <a:off x="0" y="0"/>
                      <a:ext cx="990194" cy="2767467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9566991" ay="4052608" az="-96534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799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537B90C-E574-5547-774A-B305A9BB7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830613">
                <a:off x="-4787413" y="7083681"/>
                <a:ext cx="990194" cy="2767467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F4673F5-6B57-CF7C-BD86-6F039407B528}"/>
              </a:ext>
            </a:extLst>
          </p:cNvPr>
          <p:cNvGrpSpPr/>
          <p:nvPr/>
        </p:nvGrpSpPr>
        <p:grpSpPr>
          <a:xfrm>
            <a:off x="456996" y="2033975"/>
            <a:ext cx="4703781" cy="3516636"/>
            <a:chOff x="456996" y="2033975"/>
            <a:chExt cx="4703781" cy="3516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B11C60-4CE8-C13F-5D6F-8DC17DDD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96" y="2033975"/>
              <a:ext cx="4703781" cy="351663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76200" dist="50800" dir="2160000" sx="100453" sy="100453" algn="ctr" rotWithShape="0">
                <a:srgbClr val="000000">
                  <a:alpha val="39738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A1A1FC-20DE-5F8E-8AA6-ECC7CB4F1EE3}"/>
                </a:ext>
              </a:extLst>
            </p:cNvPr>
            <p:cNvSpPr/>
            <p:nvPr/>
          </p:nvSpPr>
          <p:spPr>
            <a:xfrm>
              <a:off x="3714750" y="4475765"/>
              <a:ext cx="876300" cy="639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9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4F377-009A-80CB-53A1-EC635E6981B4}"/>
              </a:ext>
            </a:extLst>
          </p:cNvPr>
          <p:cNvSpPr txBox="1"/>
          <p:nvPr/>
        </p:nvSpPr>
        <p:spPr>
          <a:xfrm>
            <a:off x="295835" y="1479224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[Mode H]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513BD3-0A3A-E576-30EF-4081E8A71031}"/>
              </a:ext>
            </a:extLst>
          </p:cNvPr>
          <p:cNvSpPr txBox="1"/>
          <p:nvPr/>
        </p:nvSpPr>
        <p:spPr>
          <a:xfrm>
            <a:off x="295835" y="4089382"/>
            <a:ext cx="4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0"/>
                  </a:prstClr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[Mode L]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4674425" y="795291"/>
            <a:ext cx="262724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566399" y="1033317"/>
              <a:ext cx="3986847" cy="5247993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3986847" cy="524799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83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0469BFC-BFAD-7056-D513-F6C7EA393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566399" y="1033317"/>
                <a:ext cx="3986847" cy="52479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138285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Rudder Doublet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A2D40-4B84-68E7-F9CA-4ADB266530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329176" y="2331064"/>
            <a:ext cx="4703780" cy="351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sx="100453" sy="100453" algn="ctr" rotWithShape="0">
              <a:srgbClr val="000000">
                <a:alpha val="39738"/>
              </a:srgbClr>
            </a:outerShdw>
          </a:effectLst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A9ED8ABD-2501-93B9-9BE5-AAE139FDD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752" y="1479224"/>
            <a:ext cx="5825490" cy="32768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C96E01-84E3-3492-926F-774A5BD5F244}"/>
              </a:ext>
            </a:extLst>
          </p:cNvPr>
          <p:cNvGrpSpPr/>
          <p:nvPr/>
        </p:nvGrpSpPr>
        <p:grpSpPr>
          <a:xfrm>
            <a:off x="-5334164" y="1898995"/>
            <a:ext cx="4703781" cy="3516636"/>
            <a:chOff x="456996" y="2033975"/>
            <a:chExt cx="4703781" cy="3516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B1782B-2555-A3C0-D4B2-8B6595EA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996" y="2033975"/>
              <a:ext cx="4703781" cy="351663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76200" dist="50800" dir="2160000" sx="100453" sy="100453" algn="ctr" rotWithShape="0">
                <a:srgbClr val="000000">
                  <a:alpha val="39738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9D9C-7451-E1F2-2EE1-AF7B4961B32A}"/>
                </a:ext>
              </a:extLst>
            </p:cNvPr>
            <p:cNvSpPr/>
            <p:nvPr/>
          </p:nvSpPr>
          <p:spPr>
            <a:xfrm>
              <a:off x="3714750" y="4475765"/>
              <a:ext cx="876300" cy="639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7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8" presetClass="emph" presetSubtype="204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3.4873"/>
                                          </p:val>
                                        </p:tav>
                                        <p:tav tm="6660">
                                          <p:val>
                                            <p:fltVal val="-6.0519"/>
                                          </p:val>
                                        </p:tav>
                                        <p:tav tm="9990">
                                          <p:val>
                                            <p:fltVal val="-7.8356"/>
                                          </p:val>
                                        </p:tav>
                                        <p:tav tm="13320">
                                          <p:val>
                                            <p:fltVal val="-8.9802"/>
                                          </p:val>
                                        </p:tav>
                                        <p:tav tm="16650">
                                          <p:val>
                                            <p:fltVal val="-9.6274"/>
                                          </p:val>
                                        </p:tav>
                                        <p:tav tm="19970">
                                          <p:val>
                                            <p:fltVal val="-9.9185"/>
                                          </p:val>
                                        </p:tav>
                                        <p:tav tm="23290">
                                          <p:val>
                                            <p:fltVal val="-9.9968"/>
                                          </p:val>
                                        </p:tav>
                                        <p:tav tm="26620">
                                          <p:val>
                                            <p:fltVal val="-9.9972"/>
                                          </p:val>
                                        </p:tav>
                                        <p:tav tm="29950">
                                          <p:val>
                                            <p:fltVal val="-9.9223"/>
                                          </p:val>
                                        </p:tav>
                                        <p:tav tm="33280">
                                          <p:val>
                                            <p:fltVal val="-9.6366"/>
                                          </p:val>
                                        </p:tav>
                                        <p:tav tm="36610">
                                          <p:val>
                                            <p:fltVal val="-8.9984"/>
                                          </p:val>
                                        </p:tav>
                                        <p:tav tm="39940">
                                          <p:val>
                                            <p:fltVal val="-7.8658"/>
                                          </p:val>
                                        </p:tav>
                                        <p:tav tm="43270">
                                          <p:val>
                                            <p:fltVal val="-6.097"/>
                                          </p:val>
                                        </p:tav>
                                        <p:tav tm="46600">
                                          <p:val>
                                            <p:fltVal val="-3.5502"/>
                                          </p:val>
                                        </p:tav>
                                        <p:tav tm="49930">
                                          <p:val>
                                            <p:fltVal val="-0.0837"/>
                                          </p:val>
                                        </p:tav>
                                        <p:tav tm="53250">
                                          <p:val>
                                            <p:fltVal val="3.4149"/>
                                          </p:val>
                                        </p:tav>
                                        <p:tav tm="56580">
                                          <p:val>
                                            <p:fltVal val="6.0001"/>
                                          </p:val>
                                        </p:tav>
                                        <p:tav tm="59900">
                                          <p:val>
                                            <p:fltVal val="7.7965"/>
                                          </p:val>
                                        </p:tav>
                                        <p:tav tm="63220">
                                          <p:val>
                                            <p:fltVal val="8.9537"/>
                                          </p:val>
                                        </p:tav>
                                        <p:tav tm="66540">
                                          <p:val>
                                            <p:fltVal val="9.6124"/>
                                          </p:val>
                                        </p:tav>
                                        <p:tav tm="69870">
                                          <p:val>
                                            <p:fltVal val="9.9135"/>
                                          </p:val>
                                        </p:tav>
                                        <p:tav tm="73190">
                                          <p:val>
                                            <p:fltVal val="9.9962"/>
                                          </p:val>
                                        </p:tav>
                                        <p:tav tm="76510">
                                          <p:val>
                                            <p:fltVal val="9.9977"/>
                                          </p:val>
                                        </p:tav>
                                        <p:tav tm="79830">
                                          <p:val>
                                            <p:fltVal val="9.9278"/>
                                          </p:val>
                                        </p:tav>
                                        <p:tav tm="83160">
                                          <p:val>
                                            <p:fltVal val="9.6522"/>
                                          </p:val>
                                        </p:tav>
                                        <p:tav tm="86480">
                                          <p:val>
                                            <p:fltVal val="9.0317"/>
                                          </p:val>
                                        </p:tav>
                                        <p:tav tm="89800">
                                          <p:val>
                                            <p:fltVal val="7.9252"/>
                                          </p:val>
                                        </p:tav>
                                        <p:tav tm="93120">
                                          <p:val>
                                            <p:fltVal val="6.1923"/>
                                          </p:val>
                                        </p:tav>
                                        <p:tav tm="96450">
                                          <p:val>
                                            <p:fltVal val="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787804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46FE0-78D6-FFB1-32D0-950A9929AF32}"/>
              </a:ext>
            </a:extLst>
          </p:cNvPr>
          <p:cNvSpPr txBox="1"/>
          <p:nvPr/>
        </p:nvSpPr>
        <p:spPr>
          <a:xfrm>
            <a:off x="5217538" y="6939009"/>
            <a:ext cx="193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Rudder Doublet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295835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6096000" y="1479224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3047998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872050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828470">
              <a:off x="13158580" y="6382355"/>
              <a:ext cx="1598452" cy="3171533"/>
            </p:xfrm>
            <a:graphic>
              <a:graphicData uri="http://schemas.microsoft.com/office/drawing/2017/model3d">
                <am3d:model3d r:embed="rId2">
                  <am3d:spPr>
                    <a:xfrm rot="3828470">
                      <a:off x="0" y="0"/>
                      <a:ext cx="1598452" cy="3171533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x="-7770322" ay="-2365134" az="8543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13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8E99DA41-C7F0-FA38-12B0-E3A6F84B6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828470">
                <a:off x="13158580" y="6382355"/>
                <a:ext cx="1598452" cy="317153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B5EF4D9-45E9-1A94-3CEB-58C915FAA46F}"/>
              </a:ext>
            </a:extLst>
          </p:cNvPr>
          <p:cNvSpPr txBox="1"/>
          <p:nvPr/>
        </p:nvSpPr>
        <p:spPr>
          <a:xfrm>
            <a:off x="4419598" y="7411132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β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8B4494-404D-69F7-00FA-750F30977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64716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BF8E0-DDE3-E92B-1E4C-E901FB76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479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31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8FC7-8DCC-B3BA-AF6F-5697256D135C}"/>
              </a:ext>
            </a:extLst>
          </p:cNvPr>
          <p:cNvSpPr txBox="1"/>
          <p:nvPr/>
        </p:nvSpPr>
        <p:spPr>
          <a:xfrm>
            <a:off x="295834" y="338271"/>
            <a:ext cx="412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STABILITY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E24B4-224D-D348-9BC5-F3AD3D09F6E3}"/>
              </a:ext>
            </a:extLst>
          </p:cNvPr>
          <p:cNvSpPr txBox="1"/>
          <p:nvPr/>
        </p:nvSpPr>
        <p:spPr>
          <a:xfrm>
            <a:off x="-396533" y="829882"/>
            <a:ext cx="26272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enir Next Demi Bold" panose="020B0503020202020204" pitchFamily="34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Dutch Roll</a:t>
            </a:r>
          </a:p>
        </p:txBody>
      </p:sp>
      <p:cxnSp>
        <p:nvCxnSpPr>
          <p:cNvPr id="105" name="Straight Connector 104" hidden="1">
            <a:extLst>
              <a:ext uri="{FF2B5EF4-FFF2-40B4-BE49-F238E27FC236}">
                <a16:creationId xmlns:a16="http://schemas.microsoft.com/office/drawing/2014/main" id="{14BA1067-0252-B4AD-A321-ED954864123C}"/>
              </a:ext>
            </a:extLst>
          </p:cNvPr>
          <p:cNvCxnSpPr>
            <a:cxnSpLocks/>
          </p:cNvCxnSpPr>
          <p:nvPr/>
        </p:nvCxnSpPr>
        <p:spPr>
          <a:xfrm>
            <a:off x="2778734" y="3814905"/>
            <a:ext cx="109822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8CC842-D043-1C01-2B75-966309905F61}"/>
              </a:ext>
            </a:extLst>
          </p:cNvPr>
          <p:cNvSpPr txBox="1"/>
          <p:nvPr/>
        </p:nvSpPr>
        <p:spPr>
          <a:xfrm>
            <a:off x="-3494400" y="1479224"/>
            <a:ext cx="29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High Altitude High Speed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74D6-C7D4-8605-34F2-D5BB375D266C}"/>
              </a:ext>
            </a:extLst>
          </p:cNvPr>
          <p:cNvSpPr txBox="1"/>
          <p:nvPr/>
        </p:nvSpPr>
        <p:spPr>
          <a:xfrm>
            <a:off x="7226709" y="-369332"/>
            <a:ext cx="28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Low Altitude Low Speed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1857-DC6A-993E-497C-BDCAA149F66D}"/>
              </a:ext>
            </a:extLst>
          </p:cNvPr>
          <p:cNvSpPr txBox="1"/>
          <p:nvPr/>
        </p:nvSpPr>
        <p:spPr>
          <a:xfrm>
            <a:off x="293191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H]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8F1E-EC36-9E54-E067-244A5EA37893}"/>
              </a:ext>
            </a:extLst>
          </p:cNvPr>
          <p:cNvSpPr txBox="1"/>
          <p:nvPr/>
        </p:nvSpPr>
        <p:spPr>
          <a:xfrm>
            <a:off x="10470643" y="147922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[Mode L]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71FF-7C64-C67C-3C09-37C5FD68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4" y="2016012"/>
            <a:ext cx="4883001" cy="3650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BE726-A848-7707-4BE4-905F4008154E}"/>
              </a:ext>
            </a:extLst>
          </p:cNvPr>
          <p:cNvSpPr txBox="1"/>
          <p:nvPr/>
        </p:nvSpPr>
        <p:spPr>
          <a:xfrm>
            <a:off x="4419598" y="6012637"/>
            <a:ext cx="313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Graph β vs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2B2E-EEAD-16CF-7041-6F6854BA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2704" y="2016012"/>
            <a:ext cx="4883001" cy="365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50800" dir="2160000" algn="ctr" rotWithShape="0">
              <a:srgbClr val="000000">
                <a:alpha val="74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A1FED-5510-97BA-5466-7FAF11EAD007}"/>
              </a:ext>
            </a:extLst>
          </p:cNvPr>
          <p:cNvSpPr txBox="1"/>
          <p:nvPr/>
        </p:nvSpPr>
        <p:spPr>
          <a:xfrm>
            <a:off x="3089106" y="7042547"/>
            <a:ext cx="6013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venir Next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929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FA33F-0DFF-23B5-4B24-2525FD3207D8}"/>
              </a:ext>
            </a:extLst>
          </p:cNvPr>
          <p:cNvSpPr txBox="1"/>
          <p:nvPr/>
        </p:nvSpPr>
        <p:spPr>
          <a:xfrm>
            <a:off x="3089106" y="2677029"/>
            <a:ext cx="6013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venir Next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581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FA33F-0DFF-23B5-4B24-2525FD3207D8}"/>
              </a:ext>
            </a:extLst>
          </p:cNvPr>
          <p:cNvSpPr txBox="1"/>
          <p:nvPr/>
        </p:nvSpPr>
        <p:spPr>
          <a:xfrm>
            <a:off x="0" y="0"/>
            <a:ext cx="60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APPENDIX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FC0B26B-1C73-F9CD-0E06-1B355B632B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807372"/>
                  </p:ext>
                </p:extLst>
              </p:nvPr>
            </p:nvGraphicFramePr>
            <p:xfrm>
              <a:off x="720856" y="1364153"/>
              <a:ext cx="10585863" cy="4126520"/>
            </p:xfrm>
            <a:graphic>
              <a:graphicData uri="http://schemas.openxmlformats.org/drawingml/2006/table">
                <a:tbl>
                  <a:tblPr/>
                  <a:tblGrid>
                    <a:gridCol w="2790018">
                      <a:extLst>
                        <a:ext uri="{9D8B030D-6E8A-4147-A177-3AD203B41FA5}">
                          <a16:colId xmlns:a16="http://schemas.microsoft.com/office/drawing/2014/main" val="1650981452"/>
                        </a:ext>
                      </a:extLst>
                    </a:gridCol>
                    <a:gridCol w="3985846">
                      <a:extLst>
                        <a:ext uri="{9D8B030D-6E8A-4147-A177-3AD203B41FA5}">
                          <a16:colId xmlns:a16="http://schemas.microsoft.com/office/drawing/2014/main" val="3937991092"/>
                        </a:ext>
                      </a:extLst>
                    </a:gridCol>
                    <a:gridCol w="3809999">
                      <a:extLst>
                        <a:ext uri="{9D8B030D-6E8A-4147-A177-3AD203B41FA5}">
                          <a16:colId xmlns:a16="http://schemas.microsoft.com/office/drawing/2014/main" val="2815216665"/>
                        </a:ext>
                      </a:extLst>
                    </a:gridCol>
                  </a:tblGrid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1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</a:rPr>
                            <a:t>Wing Section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</a:rPr>
                            <a:t>Tail Section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4248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Airfoil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NACA 2412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NACA 0009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553931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MAC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2.194m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0.6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786297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Aspect Ratio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6.599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6606573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Wingspan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9.420m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0.273</a:t>
                          </a:r>
                          <a:endParaRPr lang="en-US" sz="400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92722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Incidence Angle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t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-8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920721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Sweep 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24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260106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Area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13.447</a:t>
                          </a:r>
                          <a:r>
                            <a:rPr lang="en-US" sz="24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5.152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3661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FC0B26B-1C73-F9CD-0E06-1B355B632B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807372"/>
                  </p:ext>
                </p:extLst>
              </p:nvPr>
            </p:nvGraphicFramePr>
            <p:xfrm>
              <a:off x="720856" y="1364153"/>
              <a:ext cx="10585863" cy="4126520"/>
            </p:xfrm>
            <a:graphic>
              <a:graphicData uri="http://schemas.openxmlformats.org/drawingml/2006/table">
                <a:tbl>
                  <a:tblPr/>
                  <a:tblGrid>
                    <a:gridCol w="2790018">
                      <a:extLst>
                        <a:ext uri="{9D8B030D-6E8A-4147-A177-3AD203B41FA5}">
                          <a16:colId xmlns:a16="http://schemas.microsoft.com/office/drawing/2014/main" val="1650981452"/>
                        </a:ext>
                      </a:extLst>
                    </a:gridCol>
                    <a:gridCol w="3985846">
                      <a:extLst>
                        <a:ext uri="{9D8B030D-6E8A-4147-A177-3AD203B41FA5}">
                          <a16:colId xmlns:a16="http://schemas.microsoft.com/office/drawing/2014/main" val="3937991092"/>
                        </a:ext>
                      </a:extLst>
                    </a:gridCol>
                    <a:gridCol w="3809999">
                      <a:extLst>
                        <a:ext uri="{9D8B030D-6E8A-4147-A177-3AD203B41FA5}">
                          <a16:colId xmlns:a16="http://schemas.microsoft.com/office/drawing/2014/main" val="2815216665"/>
                        </a:ext>
                      </a:extLst>
                    </a:gridCol>
                  </a:tblGrid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1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</a:rPr>
                            <a:t>Wing Section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effectLst/>
                            </a:rPr>
                            <a:t>Tail Section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54248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Airfoil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NACA 2412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NACA 0009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3553931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MAC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2.194m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0.6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786297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Aspect Ratio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6.599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2.2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6606573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Wingspan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9.420m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0.273</a:t>
                          </a:r>
                          <a:endParaRPr lang="en-US" sz="400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92722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Incidence Angle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0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t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+mn-cs"/>
                            </a:rPr>
                            <a:t>-8</a:t>
                          </a: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9207212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Sweep 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24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12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9260106"/>
                      </a:ext>
                    </a:extLst>
                  </a:tr>
                  <a:tr h="515815">
                    <a:tc>
                      <a:txBody>
                        <a:bodyPr/>
                        <a:lstStyle/>
                        <a:p>
                          <a:pPr algn="l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Area</a:t>
                          </a:r>
                          <a:endParaRPr lang="en-US" sz="4000" dirty="0">
                            <a:effectLst/>
                          </a:endParaRPr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183" t="-700000" r="-95872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0" marR="63500" marT="63500" marB="6350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8080" t="-700000" r="-320" b="-2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3661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B4D40483-4F8C-3CF5-1B07-0B04B56B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AFCE00-6F41-131D-5C68-DCA2C2FB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FA33F-0DFF-23B5-4B24-2525FD3207D8}"/>
              </a:ext>
            </a:extLst>
          </p:cNvPr>
          <p:cNvSpPr txBox="1"/>
          <p:nvPr/>
        </p:nvSpPr>
        <p:spPr>
          <a:xfrm>
            <a:off x="0" y="0"/>
            <a:ext cx="60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APPENDIX II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0B26B-1C73-F9CD-0E06-1B355B632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67202"/>
              </p:ext>
            </p:extLst>
          </p:nvPr>
        </p:nvGraphicFramePr>
        <p:xfrm>
          <a:off x="2625856" y="1879968"/>
          <a:ext cx="6775864" cy="3094890"/>
        </p:xfrm>
        <a:graphic>
          <a:graphicData uri="http://schemas.openxmlformats.org/drawingml/2006/table">
            <a:tbl>
              <a:tblPr/>
              <a:tblGrid>
                <a:gridCol w="2790018">
                  <a:extLst>
                    <a:ext uri="{9D8B030D-6E8A-4147-A177-3AD203B41FA5}">
                      <a16:colId xmlns:a16="http://schemas.microsoft.com/office/drawing/2014/main" val="1650981452"/>
                    </a:ext>
                  </a:extLst>
                </a:gridCol>
                <a:gridCol w="3985846">
                  <a:extLst>
                    <a:ext uri="{9D8B030D-6E8A-4147-A177-3AD203B41FA5}">
                      <a16:colId xmlns:a16="http://schemas.microsoft.com/office/drawing/2014/main" val="3937991092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Takeoff weight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2950 kg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48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Empty weight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1371 kg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53931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Fuel weight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kg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862972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Payload weight 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 kg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606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Avionics weight</a:t>
                      </a:r>
                      <a:endParaRPr lang="en-US" sz="40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kg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927222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Engine weight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kg 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20721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4D40483-4F8C-3CF5-1B07-0B04B56B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AFCE00-6F41-131D-5C68-DCA2C2FB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FA33F-0DFF-23B5-4B24-2525FD3207D8}"/>
              </a:ext>
            </a:extLst>
          </p:cNvPr>
          <p:cNvSpPr txBox="1"/>
          <p:nvPr/>
        </p:nvSpPr>
        <p:spPr>
          <a:xfrm>
            <a:off x="0" y="0"/>
            <a:ext cx="60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APPENDIX III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0B26B-1C73-F9CD-0E06-1B355B632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43925"/>
              </p:ext>
            </p:extLst>
          </p:nvPr>
        </p:nvGraphicFramePr>
        <p:xfrm>
          <a:off x="2625856" y="2322513"/>
          <a:ext cx="6775863" cy="1547445"/>
        </p:xfrm>
        <a:graphic>
          <a:graphicData uri="http://schemas.openxmlformats.org/drawingml/2006/table">
            <a:tbl>
              <a:tblPr/>
              <a:tblGrid>
                <a:gridCol w="2257059">
                  <a:extLst>
                    <a:ext uri="{9D8B030D-6E8A-4147-A177-3AD203B41FA5}">
                      <a16:colId xmlns:a16="http://schemas.microsoft.com/office/drawing/2014/main" val="2058001534"/>
                    </a:ext>
                  </a:extLst>
                </a:gridCol>
                <a:gridCol w="2257059">
                  <a:extLst>
                    <a:ext uri="{9D8B030D-6E8A-4147-A177-3AD203B41FA5}">
                      <a16:colId xmlns:a16="http://schemas.microsoft.com/office/drawing/2014/main" val="1650981452"/>
                    </a:ext>
                  </a:extLst>
                </a:gridCol>
                <a:gridCol w="2261745">
                  <a:extLst>
                    <a:ext uri="{9D8B030D-6E8A-4147-A177-3AD203B41FA5}">
                      <a16:colId xmlns:a16="http://schemas.microsoft.com/office/drawing/2014/main" val="3937991092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 Altitude</a:t>
                      </a:r>
                      <a:endParaRPr lang="en-US" sz="40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 Altitude</a:t>
                      </a:r>
                      <a:endParaRPr lang="en-US" sz="40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48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Speed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knots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knots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53931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Altitude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44000 ft.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16000 ft.</a:t>
                      </a:r>
                      <a:endParaRPr lang="en-US" sz="4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86297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4D40483-4F8C-3CF5-1B07-0B04B56B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AFCE00-6F41-131D-5C68-DCA2C2FB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47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FA33F-0DFF-23B5-4B24-2525FD3207D8}"/>
              </a:ext>
            </a:extLst>
          </p:cNvPr>
          <p:cNvSpPr txBox="1"/>
          <p:nvPr/>
        </p:nvSpPr>
        <p:spPr>
          <a:xfrm>
            <a:off x="0" y="0"/>
            <a:ext cx="60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APPENDIX IV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0B26B-1C73-F9CD-0E06-1B355B632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61843"/>
              </p:ext>
            </p:extLst>
          </p:nvPr>
        </p:nvGraphicFramePr>
        <p:xfrm>
          <a:off x="511240" y="1170122"/>
          <a:ext cx="11005096" cy="4514581"/>
        </p:xfrm>
        <a:graphic>
          <a:graphicData uri="http://schemas.openxmlformats.org/drawingml/2006/table">
            <a:tbl>
              <a:tblPr/>
              <a:tblGrid>
                <a:gridCol w="1755588">
                  <a:extLst>
                    <a:ext uri="{9D8B030D-6E8A-4147-A177-3AD203B41FA5}">
                      <a16:colId xmlns:a16="http://schemas.microsoft.com/office/drawing/2014/main" val="1650981452"/>
                    </a:ext>
                  </a:extLst>
                </a:gridCol>
                <a:gridCol w="1298387">
                  <a:extLst>
                    <a:ext uri="{9D8B030D-6E8A-4147-A177-3AD203B41FA5}">
                      <a16:colId xmlns:a16="http://schemas.microsoft.com/office/drawing/2014/main" val="3937991092"/>
                    </a:ext>
                  </a:extLst>
                </a:gridCol>
                <a:gridCol w="1632382">
                  <a:extLst>
                    <a:ext uri="{9D8B030D-6E8A-4147-A177-3AD203B41FA5}">
                      <a16:colId xmlns:a16="http://schemas.microsoft.com/office/drawing/2014/main" val="1468583657"/>
                    </a:ext>
                  </a:extLst>
                </a:gridCol>
                <a:gridCol w="1793631">
                  <a:extLst>
                    <a:ext uri="{9D8B030D-6E8A-4147-A177-3AD203B41FA5}">
                      <a16:colId xmlns:a16="http://schemas.microsoft.com/office/drawing/2014/main" val="4276011282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2815216665"/>
                    </a:ext>
                  </a:extLst>
                </a:gridCol>
                <a:gridCol w="1453662">
                  <a:extLst>
                    <a:ext uri="{9D8B030D-6E8A-4147-A177-3AD203B41FA5}">
                      <a16:colId xmlns:a16="http://schemas.microsoft.com/office/drawing/2014/main" val="1537003770"/>
                    </a:ext>
                  </a:extLst>
                </a:gridCol>
                <a:gridCol w="1629508">
                  <a:extLst>
                    <a:ext uri="{9D8B030D-6E8A-4147-A177-3AD203B41FA5}">
                      <a16:colId xmlns:a16="http://schemas.microsoft.com/office/drawing/2014/main" val="632384284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Altitude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Altitude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4248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Modes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Dutch Roll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 Period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Phugoid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Dutch Roll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Short Period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Phugoid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53931"/>
                  </a:ext>
                </a:extLst>
              </a:tr>
              <a:tr h="56468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Frequency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0.6609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0.6428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0.0160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0.5370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74332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Damping Ratio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0.3159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0.0154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0.0470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862972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Subsidence Ratio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0.5318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0.1234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0.9071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0.7438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606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Amplitude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24.1132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47304.6680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6.2231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22.5106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17087.8652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9272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4D40483-4F8C-3CF5-1B07-0B04B56B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AFCE00-6F41-131D-5C68-DCA2C2FB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970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3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40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489310-4E0C-4E8E-BF14-6103D571FE1C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F3B1A0-FCEE-3CC5-2BCF-D7B66B9EC4DE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2AFFE3-F7C0-DFDB-E072-6A26AF2DCC59}"/>
              </a:ext>
            </a:extLst>
          </p:cNvPr>
          <p:cNvSpPr txBox="1"/>
          <p:nvPr/>
        </p:nvSpPr>
        <p:spPr>
          <a:xfrm>
            <a:off x="1625600" y="2306948"/>
            <a:ext cx="192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D53E19-2FA1-4353-9446-E060218EE622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>
                <a:alpha val="0"/>
              </a:schemeClr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11F752-7576-6B62-4176-3C57971438F5}"/>
              </a:ext>
            </a:extLst>
          </p:cNvPr>
          <p:cNvSpPr txBox="1"/>
          <p:nvPr/>
        </p:nvSpPr>
        <p:spPr>
          <a:xfrm>
            <a:off x="2032000" y="1987376"/>
            <a:ext cx="1695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accent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15F07-1624-9814-AD63-073538936CA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9F920-D953-F475-AFD5-B0604B166C74}"/>
              </a:ext>
            </a:extLst>
          </p:cNvPr>
          <p:cNvSpPr txBox="1"/>
          <p:nvPr/>
        </p:nvSpPr>
        <p:spPr>
          <a:xfrm>
            <a:off x="2635250" y="5324420"/>
            <a:ext cx="57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972</a:t>
            </a:r>
          </a:p>
          <a:p>
            <a:endParaRPr lang="en-US" sz="1200" b="1" dirty="0">
              <a:solidFill>
                <a:schemeClr val="accent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8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255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7" y="356720"/>
            <a:ext cx="95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517D230-F4CF-2C5A-9E65-03446365992C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355743-8F11-9583-F904-2F3F1C67E5AF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0BF25B-48FB-6F9A-A342-746790AB72AE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BB233-0163-694A-BABA-2E7F09ABAE29}"/>
              </a:ext>
            </a:extLst>
          </p:cNvPr>
          <p:cNvSpPr txBox="1"/>
          <p:nvPr/>
        </p:nvSpPr>
        <p:spPr>
          <a:xfrm>
            <a:off x="4108448" y="2707058"/>
            <a:ext cx="160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alpha val="0"/>
                  </a:schemeClr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6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76E9C-E73E-9550-B78A-89D07EA902B5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BA410C-FB48-E3F0-F364-D64223A1DC63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777D4-206F-3827-7284-E58E6526AB71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AA3CCB-A4E1-A00C-F8EE-7113A4ED6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46EBE-9443-A4FF-92C2-13D7F0D7B355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F4E040-E558-DE56-EF5D-4E226D210919}"/>
              </a:ext>
            </a:extLst>
          </p:cNvPr>
          <p:cNvSpPr txBox="1"/>
          <p:nvPr/>
        </p:nvSpPr>
        <p:spPr>
          <a:xfrm>
            <a:off x="1625600" y="2949004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3EE048-2947-6888-5644-8B71AEB1E723}"/>
              </a:ext>
            </a:extLst>
          </p:cNvPr>
          <p:cNvSpPr txBox="1"/>
          <p:nvPr/>
        </p:nvSpPr>
        <p:spPr>
          <a:xfrm>
            <a:off x="2635250" y="5324420"/>
            <a:ext cx="57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972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5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C8D2E19-13AE-ECE1-5A80-D8FA3703550B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628BBE-A45F-07C2-2378-420DD9681B90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W4/W3 = 0.9849</a:t>
            </a: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>
                <a:alpha val="0"/>
              </a:schemeClr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2231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alpha val="0"/>
                  </a:schemeClr>
                </a:solidFill>
                <a:latin typeface="Avenir Next Demi Bold" panose="020B0503020202020204" pitchFamily="34" charset="0"/>
              </a:rPr>
              <a:t>Cruise &amp; Loiter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W5/W4 = 0.9999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W6/W5 = 0.8588</a:t>
            </a:r>
          </a:p>
          <a:p>
            <a:endParaRPr lang="en-US" sz="1200" b="1" dirty="0">
              <a:solidFill>
                <a:schemeClr val="accent4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98CF0-9CB8-F8E1-727F-CDFE777C4E70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F48A2-E463-B7F6-D153-800875C855D1}"/>
              </a:ext>
            </a:extLst>
          </p:cNvPr>
          <p:cNvSpPr txBox="1"/>
          <p:nvPr/>
        </p:nvSpPr>
        <p:spPr>
          <a:xfrm>
            <a:off x="1625600" y="2981042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4CFBA-AB12-FCDB-2720-852B9A51BB6A}"/>
              </a:ext>
            </a:extLst>
          </p:cNvPr>
          <p:cNvSpPr txBox="1"/>
          <p:nvPr/>
        </p:nvSpPr>
        <p:spPr>
          <a:xfrm>
            <a:off x="2635250" y="5324420"/>
            <a:ext cx="57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972</a:t>
            </a:r>
          </a:p>
          <a:p>
            <a:endParaRPr lang="en-US" sz="1200" b="1" dirty="0">
              <a:solidFill>
                <a:schemeClr val="accent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77DE4-DFA8-8120-E253-696D1818EF33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8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D9E7F-BAE6-D444-6216-961638A75DA0}"/>
              </a:ext>
            </a:extLst>
          </p:cNvPr>
          <p:cNvSpPr txBox="1"/>
          <p:nvPr/>
        </p:nvSpPr>
        <p:spPr>
          <a:xfrm>
            <a:off x="285911" y="356160"/>
            <a:ext cx="539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     YING FOX </a:t>
            </a:r>
            <a:endParaRPr lang="en-US" sz="2800" b="1" dirty="0">
              <a:latin typeface="Avenir Next Demi Bold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A30C-DB24-8603-CD09-5DDD7DE36404}"/>
              </a:ext>
            </a:extLst>
          </p:cNvPr>
          <p:cNvSpPr txBox="1"/>
          <p:nvPr/>
        </p:nvSpPr>
        <p:spPr>
          <a:xfrm>
            <a:off x="347936" y="356720"/>
            <a:ext cx="201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</a:rPr>
              <a:t>FL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3904988" y="4991422"/>
              <a:ext cx="558554" cy="19299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58554" cy="1929900"/>
                    </a:xfrm>
                    <a:prstGeom prst="rect">
                      <a:avLst/>
                    </a:prstGeom>
                  </am3d:spPr>
                  <am3d:camera>
                    <am3d:pos x="0" y="0" z="600121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83" d="1000000"/>
                    <am3d:preTrans dx="0" dy="-17968214" dz="-11192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6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4720F49-30EB-BE3C-C71F-D1EFD0B11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904988" y="4991422"/>
                <a:ext cx="558554" cy="1929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C0972BB-9915-A3AF-BD7F-C507AB7C3165}"/>
              </a:ext>
            </a:extLst>
          </p:cNvPr>
          <p:cNvGrpSpPr/>
          <p:nvPr/>
        </p:nvGrpSpPr>
        <p:grpSpPr>
          <a:xfrm>
            <a:off x="882650" y="1238250"/>
            <a:ext cx="10426700" cy="4381500"/>
            <a:chOff x="882650" y="1238250"/>
            <a:chExt cx="10426700" cy="43815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BB39CE-83ED-C963-A122-999A08F9CB3A}"/>
                </a:ext>
              </a:extLst>
            </p:cNvPr>
            <p:cNvGrpSpPr/>
            <p:nvPr/>
          </p:nvGrpSpPr>
          <p:grpSpPr>
            <a:xfrm>
              <a:off x="882650" y="1238250"/>
              <a:ext cx="10426700" cy="4381500"/>
              <a:chOff x="882650" y="1238250"/>
              <a:chExt cx="10426700" cy="43815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9DFAD06-5A22-507D-52AA-DA88B344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50" y="1238250"/>
                <a:ext cx="10426700" cy="438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B318F3-B307-B760-0E0A-6C640F65C4D3}"/>
                  </a:ext>
                </a:extLst>
              </p:cNvPr>
              <p:cNvSpPr/>
              <p:nvPr/>
            </p:nvSpPr>
            <p:spPr>
              <a:xfrm>
                <a:off x="6578600" y="2171700"/>
                <a:ext cx="2578100" cy="107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683720-2B50-2E49-D823-0EEB0E5BB67E}"/>
                </a:ext>
              </a:extLst>
            </p:cNvPr>
            <p:cNvSpPr/>
            <p:nvPr/>
          </p:nvSpPr>
          <p:spPr>
            <a:xfrm>
              <a:off x="1297354" y="5252096"/>
              <a:ext cx="9847384" cy="15085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7299D4-B8CE-085E-893D-090BF6B37575}"/>
              </a:ext>
            </a:extLst>
          </p:cNvPr>
          <p:cNvSpPr txBox="1"/>
          <p:nvPr/>
        </p:nvSpPr>
        <p:spPr>
          <a:xfrm>
            <a:off x="-4084365" y="115603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Unmanned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E6500-36A1-AFEE-A878-FD95E279634A}"/>
              </a:ext>
            </a:extLst>
          </p:cNvPr>
          <p:cNvSpPr txBox="1"/>
          <p:nvPr/>
        </p:nvSpPr>
        <p:spPr>
          <a:xfrm>
            <a:off x="-4084366" y="1679814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Multirole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C57E-8546-596D-8D3F-A2D5588A567F}"/>
              </a:ext>
            </a:extLst>
          </p:cNvPr>
          <p:cNvSpPr txBox="1"/>
          <p:nvPr/>
        </p:nvSpPr>
        <p:spPr>
          <a:xfrm>
            <a:off x="-4084365" y="2192290"/>
            <a:ext cx="184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8783F-3409-1327-2407-29935E884947}"/>
              </a:ext>
            </a:extLst>
          </p:cNvPr>
          <p:cNvSpPr txBox="1"/>
          <p:nvPr/>
        </p:nvSpPr>
        <p:spPr>
          <a:xfrm>
            <a:off x="-4084366" y="2707058"/>
            <a:ext cx="3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High </a:t>
            </a:r>
            <a:r>
              <a:rPr lang="en-US" sz="2000" b="1" dirty="0" err="1">
                <a:latin typeface="Avenir Next Demi Bold" panose="020B0503020202020204" pitchFamily="34" charset="0"/>
              </a:rPr>
              <a:t>maneuverabilty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04204-D356-9CC8-A49C-5F4E03B41CB1}"/>
              </a:ext>
            </a:extLst>
          </p:cNvPr>
          <p:cNvSpPr txBox="1"/>
          <p:nvPr/>
        </p:nvSpPr>
        <p:spPr>
          <a:xfrm>
            <a:off x="-4084366" y="3219534"/>
            <a:ext cx="390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Combat Aerial Vehicle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7DCF3E-BA05-8F1F-21E2-B54193AD65E0}"/>
              </a:ext>
            </a:extLst>
          </p:cNvPr>
          <p:cNvSpPr txBox="1"/>
          <p:nvPr/>
        </p:nvSpPr>
        <p:spPr>
          <a:xfrm>
            <a:off x="-4084366" y="449036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Surveillance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21C42-D939-6B17-8CDB-1A33C7812E87}"/>
              </a:ext>
            </a:extLst>
          </p:cNvPr>
          <p:cNvSpPr txBox="1"/>
          <p:nvPr/>
        </p:nvSpPr>
        <p:spPr>
          <a:xfrm>
            <a:off x="-4084366" y="5002835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Next Demi Bold" panose="020B0503020202020204" pitchFamily="34" charset="0"/>
              </a:rPr>
              <a:t>Reconnaisance</a:t>
            </a:r>
            <a:endParaRPr lang="en-US" sz="2000" b="1" dirty="0">
              <a:latin typeface="Avenir Next Demi Bold" panose="020B0503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C7D2-2CEE-E633-33CD-B6467D746DD0}"/>
              </a:ext>
            </a:extLst>
          </p:cNvPr>
          <p:cNvSpPr txBox="1"/>
          <p:nvPr/>
        </p:nvSpPr>
        <p:spPr>
          <a:xfrm>
            <a:off x="-4092671" y="5515310"/>
            <a:ext cx="248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Demi Bold" panose="020B0503020202020204" pitchFamily="34" charset="0"/>
              </a:rPr>
              <a:t>Wingman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A1CE0-2940-E623-1A51-CCF0E8B9EA90}"/>
              </a:ext>
            </a:extLst>
          </p:cNvPr>
          <p:cNvCxnSpPr>
            <a:cxnSpLocks/>
          </p:cNvCxnSpPr>
          <p:nvPr/>
        </p:nvCxnSpPr>
        <p:spPr>
          <a:xfrm flipH="1">
            <a:off x="1447800" y="1679814"/>
            <a:ext cx="177800" cy="3476386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6278">
              <a:srgbClr val="FF0000">
                <a:alpha val="6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81A21-7AD5-D1FE-6634-1184485B39AF}"/>
              </a:ext>
            </a:extLst>
          </p:cNvPr>
          <p:cNvCxnSpPr>
            <a:cxnSpLocks/>
          </p:cNvCxnSpPr>
          <p:nvPr/>
        </p:nvCxnSpPr>
        <p:spPr>
          <a:xfrm>
            <a:off x="1625600" y="1679814"/>
            <a:ext cx="2019300" cy="2198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105494">
              <a:schemeClr val="accent1"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899E56-090D-1582-56EE-9F5141A685DD}"/>
              </a:ext>
            </a:extLst>
          </p:cNvPr>
          <p:cNvGrpSpPr/>
          <p:nvPr/>
        </p:nvGrpSpPr>
        <p:grpSpPr>
          <a:xfrm>
            <a:off x="3695700" y="1701800"/>
            <a:ext cx="311512" cy="1727200"/>
            <a:chOff x="3695700" y="1701800"/>
            <a:chExt cx="311512" cy="1727200"/>
          </a:xfrm>
          <a:effectLst>
            <a:glow rad="127000">
              <a:schemeClr val="accent6">
                <a:alpha val="54000"/>
              </a:scheme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9E35B8-2C99-5CF4-EB4A-95EFDF2631D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700" y="1701800"/>
              <a:ext cx="109946" cy="17272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9DC9B1-2155-C9B8-D3F8-C868EEEA7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46" y="3429000"/>
              <a:ext cx="8708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748335-3BF0-7B6C-0BA4-A2C2ED563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731" y="1701800"/>
              <a:ext cx="114481" cy="171620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C0CF0D-A42E-9D80-5308-37C482B84DAB}"/>
              </a:ext>
            </a:extLst>
          </p:cNvPr>
          <p:cNvSpPr txBox="1"/>
          <p:nvPr/>
        </p:nvSpPr>
        <p:spPr>
          <a:xfrm>
            <a:off x="4108448" y="2707058"/>
            <a:ext cx="757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A91963-8CA4-B97C-1CA2-6F43F2496770}"/>
              </a:ext>
            </a:extLst>
          </p:cNvPr>
          <p:cNvCxnSpPr>
            <a:cxnSpLocks/>
          </p:cNvCxnSpPr>
          <p:nvPr/>
        </p:nvCxnSpPr>
        <p:spPr>
          <a:xfrm>
            <a:off x="4007212" y="1679814"/>
            <a:ext cx="6277611" cy="21986"/>
          </a:xfrm>
          <a:prstGeom prst="line">
            <a:avLst/>
          </a:prstGeom>
          <a:ln w="22225">
            <a:solidFill>
              <a:schemeClr val="tx1"/>
            </a:solidFill>
          </a:ln>
          <a:effectLst>
            <a:glow rad="66352">
              <a:schemeClr val="accent4">
                <a:alpha val="4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048219-D28C-544E-D0DA-DCFCEDD37309}"/>
              </a:ext>
            </a:extLst>
          </p:cNvPr>
          <p:cNvSpPr txBox="1"/>
          <p:nvPr/>
        </p:nvSpPr>
        <p:spPr>
          <a:xfrm>
            <a:off x="6288495" y="2053790"/>
            <a:ext cx="191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Avenir Next Demi Bold" panose="020B0503020202020204" pitchFamily="34" charset="0"/>
              </a:rPr>
              <a:t>Cruise &amp; Loiter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W5/W4 = 0.9999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W6/W5 = 0.8588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4"/>
              </a:solidFill>
              <a:latin typeface="Avenir Next Demi Bold" panose="020B0503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27F-4176-5FD0-D7D0-57DCA308ADE5}"/>
              </a:ext>
            </a:extLst>
          </p:cNvPr>
          <p:cNvCxnSpPr>
            <a:cxnSpLocks/>
          </p:cNvCxnSpPr>
          <p:nvPr/>
        </p:nvCxnSpPr>
        <p:spPr>
          <a:xfrm>
            <a:off x="10284823" y="1701800"/>
            <a:ext cx="191588" cy="3454400"/>
          </a:xfrm>
          <a:prstGeom prst="line">
            <a:avLst/>
          </a:prstGeom>
          <a:ln w="19050">
            <a:solidFill>
              <a:schemeClr val="accent2">
                <a:alpha val="0"/>
              </a:schemeClr>
            </a:solidFill>
          </a:ln>
          <a:effectLst>
            <a:glow rad="77911">
              <a:schemeClr val="accent2">
                <a:alpha val="5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B85D8E-E2BD-BD0C-510B-CCCB8F647519}"/>
              </a:ext>
            </a:extLst>
          </p:cNvPr>
          <p:cNvSpPr txBox="1"/>
          <p:nvPr/>
        </p:nvSpPr>
        <p:spPr>
          <a:xfrm>
            <a:off x="2549280" y="458650"/>
            <a:ext cx="257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Demi Bold" panose="020B0503020202020204" pitchFamily="34" charset="0"/>
              </a:rPr>
              <a:t>MISSION PROFILE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FA262-C8B3-D4F3-363F-37C2E9B724A8}"/>
              </a:ext>
            </a:extLst>
          </p:cNvPr>
          <p:cNvSpPr txBox="1"/>
          <p:nvPr/>
        </p:nvSpPr>
        <p:spPr>
          <a:xfrm>
            <a:off x="1625600" y="2895966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Demi Bold" panose="020B0503020202020204" pitchFamily="34" charset="0"/>
              </a:rPr>
              <a:t>Takeoff &amp; Climb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W1/W0 = 0.97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W2/W1 = 0.985</a:t>
            </a:r>
          </a:p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B019-D0D1-C868-0CC3-57D48F9F89BF}"/>
              </a:ext>
            </a:extLst>
          </p:cNvPr>
          <p:cNvSpPr txBox="1"/>
          <p:nvPr/>
        </p:nvSpPr>
        <p:spPr>
          <a:xfrm>
            <a:off x="2635250" y="5324420"/>
            <a:ext cx="57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alpha val="0"/>
                  </a:schemeClr>
                </a:solidFill>
                <a:latin typeface="Avenir Next Demi Bold" panose="020B0503020202020204" pitchFamily="34" charset="0"/>
              </a:rPr>
              <a:t>972</a:t>
            </a:r>
          </a:p>
          <a:p>
            <a:endParaRPr lang="en-US" sz="1200" b="1" dirty="0">
              <a:solidFill>
                <a:schemeClr val="accent1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187FAD-7CB2-C730-782C-55B28E8E33CB}"/>
              </a:ext>
            </a:extLst>
          </p:cNvPr>
          <p:cNvSpPr txBox="1"/>
          <p:nvPr/>
        </p:nvSpPr>
        <p:spPr>
          <a:xfrm>
            <a:off x="2031999" y="1987376"/>
            <a:ext cx="15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Cruise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W3/W2 = 0.9999</a:t>
            </a:r>
          </a:p>
          <a:p>
            <a:endParaRPr lang="en-US" sz="12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83860-C36F-8A7F-BB6F-F0173F9B0A27}"/>
              </a:ext>
            </a:extLst>
          </p:cNvPr>
          <p:cNvSpPr txBox="1"/>
          <p:nvPr/>
        </p:nvSpPr>
        <p:spPr>
          <a:xfrm>
            <a:off x="4108448" y="2707058"/>
            <a:ext cx="151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Avenir Next Demi Bold" panose="020B0503020202020204" pitchFamily="34" charset="0"/>
              </a:rPr>
              <a:t>Combat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Demi Bold" panose="020B0503020202020204" pitchFamily="34" charset="0"/>
              </a:rPr>
              <a:t>W4/W3 = 0.9849</a:t>
            </a: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6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8D6C98-5EDA-6A10-4036-B25E1A86F9A5}"/>
              </a:ext>
            </a:extLst>
          </p:cNvPr>
          <p:cNvSpPr txBox="1"/>
          <p:nvPr/>
        </p:nvSpPr>
        <p:spPr>
          <a:xfrm>
            <a:off x="8605520" y="3481144"/>
            <a:ext cx="204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alpha val="0"/>
                  </a:schemeClr>
                </a:solidFill>
                <a:latin typeface="Avenir Next Demi Bold" panose="020B0503020202020204" pitchFamily="34" charset="0"/>
              </a:rPr>
              <a:t>Descent &amp; Land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Avenir Next Demi Bold" panose="020B0503020202020204" pitchFamily="34" charset="0"/>
              </a:rPr>
              <a:t>W7/W6 = 0.995</a:t>
            </a:r>
          </a:p>
          <a:p>
            <a:endParaRPr lang="en-US" sz="1200" b="1" dirty="0">
              <a:solidFill>
                <a:schemeClr val="accent2">
                  <a:alpha val="0"/>
                </a:schemeClr>
              </a:solidFill>
              <a:latin typeface="Avenir Next Demi Bold" panose="020B0503020202020204" pitchFamily="34" charset="0"/>
            </a:endParaRPr>
          </a:p>
          <a:p>
            <a:endParaRPr lang="en-US" sz="1200" b="1" dirty="0">
              <a:solidFill>
                <a:schemeClr val="accent2">
                  <a:alpha val="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1660</Words>
  <Application>Microsoft Office PowerPoint</Application>
  <PresentationFormat>Widescreen</PresentationFormat>
  <Paragraphs>593</Paragraphs>
  <Slides>58</Slides>
  <Notes>2</Notes>
  <HiddenSlides>6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Avenir Next</vt:lpstr>
      <vt:lpstr>Avenir Next Demi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lamichhane</dc:creator>
  <cp:lastModifiedBy>Manish Tajpuriya</cp:lastModifiedBy>
  <cp:revision>51</cp:revision>
  <dcterms:created xsi:type="dcterms:W3CDTF">2024-03-08T05:03:09Z</dcterms:created>
  <dcterms:modified xsi:type="dcterms:W3CDTF">2024-03-11T11:56:07Z</dcterms:modified>
</cp:coreProperties>
</file>